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8" r:id="rId3"/>
    <p:sldId id="261" r:id="rId4"/>
    <p:sldId id="260" r:id="rId5"/>
    <p:sldId id="257" r:id="rId6"/>
    <p:sldId id="259" r:id="rId7"/>
    <p:sldId id="263" r:id="rId8"/>
    <p:sldId id="262"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92F75CA-425E-42C4-8364-A379BDB75AD6}" type="datetimeFigureOut">
              <a:rPr lang="ru-RU" smtClean="0"/>
              <a:t>08.10.2024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292898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92F75CA-425E-42C4-8364-A379BDB75AD6}" type="datetimeFigureOut">
              <a:rPr lang="ru-RU" smtClean="0"/>
              <a:t>08.10.2024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204801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92F75CA-425E-42C4-8364-A379BDB75AD6}" type="datetimeFigureOut">
              <a:rPr lang="ru-RU" smtClean="0"/>
              <a:t>08.10.2024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302454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92F75CA-425E-42C4-8364-A379BDB75AD6}" type="datetimeFigureOut">
              <a:rPr lang="ru-RU" smtClean="0"/>
              <a:t>08.10.2024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334578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92F75CA-425E-42C4-8364-A379BDB75AD6}" type="datetimeFigureOut">
              <a:rPr lang="ru-RU" smtClean="0"/>
              <a:t>08.10.2024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101171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92F75CA-425E-42C4-8364-A379BDB75AD6}" type="datetimeFigureOut">
              <a:rPr lang="ru-RU" smtClean="0"/>
              <a:t>08.10.2024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39460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92F75CA-425E-42C4-8364-A379BDB75AD6}" type="datetimeFigureOut">
              <a:rPr lang="ru-RU" smtClean="0"/>
              <a:t>08.10.2024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304477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92F75CA-425E-42C4-8364-A379BDB75AD6}" type="datetimeFigureOut">
              <a:rPr lang="ru-RU" smtClean="0"/>
              <a:t>08.10.2024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97560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2F75CA-425E-42C4-8364-A379BDB75AD6}" type="datetimeFigureOut">
              <a:rPr lang="ru-RU" smtClean="0"/>
              <a:t>08.10.2024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155162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92F75CA-425E-42C4-8364-A379BDB75AD6}" type="datetimeFigureOut">
              <a:rPr lang="ru-RU" smtClean="0"/>
              <a:t>08.10.2024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69538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92F75CA-425E-42C4-8364-A379BDB75AD6}" type="datetimeFigureOut">
              <a:rPr lang="ru-RU" smtClean="0"/>
              <a:t>08.10.2024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0A862E-445E-4F8B-81C1-C27A2D5BF877}" type="slidenum">
              <a:rPr lang="ru-RU" smtClean="0"/>
              <a:t>‹#›</a:t>
            </a:fld>
            <a:endParaRPr lang="ru-RU"/>
          </a:p>
        </p:txBody>
      </p:sp>
    </p:spTree>
    <p:extLst>
      <p:ext uri="{BB962C8B-B14F-4D97-AF65-F5344CB8AC3E}">
        <p14:creationId xmlns:p14="http://schemas.microsoft.com/office/powerpoint/2010/main" val="223095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F75CA-425E-42C4-8364-A379BDB75AD6}" type="datetimeFigureOut">
              <a:rPr lang="ru-RU" smtClean="0"/>
              <a:t>08.10.2024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A862E-445E-4F8B-81C1-C27A2D5BF877}" type="slidenum">
              <a:rPr lang="ru-RU" smtClean="0"/>
              <a:t>‹#›</a:t>
            </a:fld>
            <a:endParaRPr lang="ru-RU"/>
          </a:p>
        </p:txBody>
      </p:sp>
    </p:spTree>
    <p:extLst>
      <p:ext uri="{BB962C8B-B14F-4D97-AF65-F5344CB8AC3E}">
        <p14:creationId xmlns:p14="http://schemas.microsoft.com/office/powerpoint/2010/main" val="36137892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5396" y="755333"/>
            <a:ext cx="9304421" cy="930443"/>
          </a:xfrm>
        </p:spPr>
        <p:txBody>
          <a:bodyPr>
            <a:noAutofit/>
          </a:bodyPr>
          <a:lstStyle/>
          <a:p>
            <a:r>
              <a:rPr lang="kk-KZ" sz="2400" b="1" dirty="0">
                <a:latin typeface="Times New Roman" panose="02020603050405020304" pitchFamily="18" charset="0"/>
                <a:cs typeface="Times New Roman" panose="02020603050405020304" pitchFamily="18" charset="0"/>
              </a:rPr>
              <a:t>ҚР ТЖМ «Қазселденқорғау» ММ</a:t>
            </a:r>
            <a:br>
              <a:rPr lang="kk-KZ" sz="2400" b="1" dirty="0">
                <a:latin typeface="Times New Roman" panose="02020603050405020304" pitchFamily="18" charset="0"/>
                <a:cs typeface="Times New Roman" panose="02020603050405020304" pitchFamily="18" charset="0"/>
              </a:rPr>
            </a:br>
            <a:r>
              <a:rPr lang="kk-KZ" sz="2400" b="1" dirty="0">
                <a:latin typeface="Times New Roman" panose="02020603050405020304" pitchFamily="18" charset="0"/>
                <a:cs typeface="Times New Roman" panose="02020603050405020304" pitchFamily="18" charset="0"/>
              </a:rPr>
              <a:t> «Шығыс Қазақстан аумақтық пайдалану басқармасы» филиалы</a:t>
            </a:r>
            <a:endParaRPr lang="ru-RU" sz="24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01053" y="2870790"/>
            <a:ext cx="11421979" cy="3834810"/>
          </a:xfrm>
        </p:spPr>
        <p:txBody>
          <a:bodyPr>
            <a:normAutofit/>
          </a:bodyPr>
          <a:lstStyle/>
          <a:p>
            <a:r>
              <a:rPr lang="ru-RU" b="1" dirty="0" err="1">
                <a:latin typeface="Times New Roman" panose="02020603050405020304" pitchFamily="18" charset="0"/>
                <a:cs typeface="Times New Roman" panose="02020603050405020304" pitchFamily="18" charset="0"/>
              </a:rPr>
              <a:t>Табиғи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сипаттағы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төтенше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жағдайлардың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алдын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және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оларды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жою</a:t>
            </a:r>
            <a:endParaRPr lang="ru-RU" b="1"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қар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көшкіні</a:t>
            </a:r>
            <a:r>
              <a:rPr lang="ru-RU" b="1" dirty="0">
                <a:latin typeface="Times New Roman" panose="02020603050405020304" pitchFamily="18" charset="0"/>
                <a:cs typeface="Times New Roman" panose="02020603050405020304" pitchFamily="18" charset="0"/>
              </a:rPr>
              <a:t>, сел)</a:t>
            </a:r>
          </a:p>
          <a:p>
            <a:endParaRPr lang="kk-KZ" b="1" dirty="0">
              <a:latin typeface="Times New Roman" panose="02020603050405020304" pitchFamily="18" charset="0"/>
              <a:cs typeface="Times New Roman" panose="02020603050405020304" pitchFamily="18" charset="0"/>
            </a:endParaRPr>
          </a:p>
          <a:p>
            <a:endParaRPr lang="kk-KZ" b="1" dirty="0">
              <a:latin typeface="Times New Roman" panose="02020603050405020304" pitchFamily="18" charset="0"/>
              <a:cs typeface="Times New Roman" panose="02020603050405020304" pitchFamily="18" charset="0"/>
            </a:endParaRPr>
          </a:p>
          <a:p>
            <a:endParaRPr lang="kk-KZ" b="1" dirty="0">
              <a:latin typeface="Times New Roman" panose="02020603050405020304" pitchFamily="18" charset="0"/>
              <a:cs typeface="Times New Roman" panose="02020603050405020304" pitchFamily="18" charset="0"/>
            </a:endParaRPr>
          </a:p>
          <a:p>
            <a:endParaRPr lang="kk-KZ" b="1"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Өскемен қаласы</a:t>
            </a:r>
            <a:endParaRPr lang="ru-RU" b="1"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5" y="1"/>
            <a:ext cx="1753118" cy="175311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7788" y="61097"/>
            <a:ext cx="1604211" cy="1624679"/>
          </a:xfrm>
          <a:prstGeom prst="rect">
            <a:avLst/>
          </a:prstGeom>
        </p:spPr>
      </p:pic>
    </p:spTree>
    <p:extLst>
      <p:ext uri="{BB962C8B-B14F-4D97-AF65-F5344CB8AC3E}">
        <p14:creationId xmlns:p14="http://schemas.microsoft.com/office/powerpoint/2010/main" val="281168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903241" cy="6857999"/>
          </a:xfrm>
        </p:spPr>
        <p:txBody>
          <a:bodyPr>
            <a:noAutofit/>
          </a:bodyPr>
          <a:lstStyle/>
          <a:p>
            <a:pPr algn="just">
              <a:lnSpc>
                <a:spcPct val="150000"/>
              </a:lnSpc>
            </a:pPr>
            <a:r>
              <a:rPr lang="ru-RU" sz="4800" dirty="0"/>
              <a:t>    </a:t>
            </a:r>
            <a:r>
              <a:rPr lang="ru-RU" sz="2800" dirty="0" err="1">
                <a:latin typeface="Times New Roman" panose="02020603050405020304" pitchFamily="18" charset="0"/>
                <a:cs typeface="Times New Roman" panose="02020603050405020304" pitchFamily="18" charset="0"/>
              </a:rPr>
              <a:t>Облыс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аумағында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көшкін</a:t>
            </a:r>
            <a:r>
              <a:rPr lang="ru-RU" sz="2800" dirty="0">
                <a:latin typeface="Times New Roman" panose="02020603050405020304" pitchFamily="18" charset="0"/>
                <a:cs typeface="Times New Roman" panose="02020603050405020304" pitchFamily="18" charset="0"/>
              </a:rPr>
              <a:t>, сел, </a:t>
            </a:r>
            <a:r>
              <a:rPr lang="ru-RU" sz="2800" dirty="0" err="1">
                <a:latin typeface="Times New Roman" panose="02020603050405020304" pitchFamily="18" charset="0"/>
                <a:cs typeface="Times New Roman" panose="02020603050405020304" pitchFamily="18" charset="0"/>
              </a:rPr>
              <a:t>сияқты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барлық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табиғи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апаттар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кездеседі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Шығыс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Қазақстан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облысы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Қазақстан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Республикасы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бойынша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көшкін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қаупі</a:t>
            </a:r>
            <a:r>
              <a:rPr lang="ru-RU" sz="2800" dirty="0">
                <a:latin typeface="Times New Roman" panose="02020603050405020304" pitchFamily="18" charset="0"/>
                <a:cs typeface="Times New Roman" panose="02020603050405020304" pitchFamily="18" charset="0"/>
              </a:rPr>
              <a:t> бар </a:t>
            </a:r>
            <a:r>
              <a:rPr lang="ru-RU" sz="2800" dirty="0" err="1">
                <a:latin typeface="Times New Roman" panose="02020603050405020304" pitchFamily="18" charset="0"/>
                <a:cs typeface="Times New Roman" panose="02020603050405020304" pitchFamily="18" charset="0"/>
              </a:rPr>
              <a:t>өңірлердің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бірі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болып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табылады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Облыс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аумағында</a:t>
            </a:r>
            <a:r>
              <a:rPr lang="ru-RU" sz="2800" dirty="0">
                <a:latin typeface="Times New Roman" panose="02020603050405020304" pitchFamily="18" charset="0"/>
                <a:cs typeface="Times New Roman" panose="02020603050405020304" pitchFamily="18" charset="0"/>
              </a:rPr>
              <a:t> 497 </a:t>
            </a:r>
            <a:r>
              <a:rPr lang="ru-RU" sz="2800" dirty="0" err="1">
                <a:latin typeface="Times New Roman" panose="02020603050405020304" pitchFamily="18" charset="0"/>
                <a:cs typeface="Times New Roman" panose="02020603050405020304" pitchFamily="18" charset="0"/>
              </a:rPr>
              <a:t>қар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көшкін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ошағы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тіркелген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ішінде</a:t>
            </a:r>
            <a:r>
              <a:rPr lang="ru-RU" sz="2800" dirty="0">
                <a:latin typeface="Times New Roman" panose="02020603050405020304" pitchFamily="18" charset="0"/>
                <a:cs typeface="Times New Roman" panose="02020603050405020304" pitchFamily="18" charset="0"/>
              </a:rPr>
              <a:t> 325 </a:t>
            </a:r>
            <a:r>
              <a:rPr lang="ru-RU" sz="2800" dirty="0" err="1">
                <a:latin typeface="Times New Roman" panose="02020603050405020304" pitchFamily="18" charset="0"/>
                <a:cs typeface="Times New Roman" panose="02020603050405020304" pitchFamily="18" charset="0"/>
              </a:rPr>
              <a:t>ошақ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шаруашылық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субъектілері</a:t>
            </a:r>
            <a:r>
              <a:rPr lang="ru-RU" sz="2800" dirty="0">
                <a:latin typeface="Times New Roman" panose="02020603050405020304" pitchFamily="18" charset="0"/>
                <a:cs typeface="Times New Roman" panose="02020603050405020304" pitchFamily="18" charset="0"/>
              </a:rPr>
              <a:t> мен </a:t>
            </a:r>
            <a:r>
              <a:rPr lang="ru-RU" sz="2800" dirty="0" err="1">
                <a:latin typeface="Times New Roman" panose="02020603050405020304" pitchFamily="18" charset="0"/>
                <a:cs typeface="Times New Roman" panose="02020603050405020304" pitchFamily="18" charset="0"/>
              </a:rPr>
              <a:t>адамдардың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өміріне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нақты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қауіп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төндіреді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Республикалық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облыстық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жергілікті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маңызы</a:t>
            </a:r>
            <a:r>
              <a:rPr lang="ru-RU" sz="2800" dirty="0">
                <a:latin typeface="Times New Roman" panose="02020603050405020304" pitchFamily="18" charset="0"/>
                <a:cs typeface="Times New Roman" panose="02020603050405020304" pitchFamily="18" charset="0"/>
              </a:rPr>
              <a:t> бар </a:t>
            </a:r>
            <a:r>
              <a:rPr lang="ru-RU" sz="2800" dirty="0" err="1">
                <a:latin typeface="Times New Roman" panose="02020603050405020304" pitchFamily="18" charset="0"/>
                <a:cs typeface="Times New Roman" panose="02020603050405020304" pitchFamily="18" charset="0"/>
              </a:rPr>
              <a:t>автожолдардың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бойындағы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көшкін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қаупі</a:t>
            </a:r>
            <a:r>
              <a:rPr lang="ru-RU" sz="2800" dirty="0">
                <a:latin typeface="Times New Roman" panose="02020603050405020304" pitchFamily="18" charset="0"/>
                <a:cs typeface="Times New Roman" panose="02020603050405020304" pitchFamily="18" charset="0"/>
              </a:rPr>
              <a:t> бар </a:t>
            </a:r>
            <a:r>
              <a:rPr lang="ru-RU" sz="2800" dirty="0" err="1">
                <a:latin typeface="Times New Roman" panose="02020603050405020304" pitchFamily="18" charset="0"/>
                <a:cs typeface="Times New Roman" panose="02020603050405020304" pitchFamily="18" charset="0"/>
              </a:rPr>
              <a:t>ошақтар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ерекше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қауіпті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болып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табылады</a:t>
            </a:r>
            <a:r>
              <a:rPr lang="ru-RU" sz="2800" dirty="0">
                <a:latin typeface="Times New Roman" panose="02020603050405020304" pitchFamily="18" charset="0"/>
                <a:cs typeface="Times New Roman" panose="02020603050405020304" pitchFamily="18" charset="0"/>
              </a:rPr>
              <a:t>. 93 км </a:t>
            </a:r>
            <a:r>
              <a:rPr lang="ru-RU" sz="2800" dirty="0" err="1">
                <a:latin typeface="Times New Roman" panose="02020603050405020304" pitchFamily="18" charset="0"/>
                <a:cs typeface="Times New Roman" panose="02020603050405020304" pitchFamily="18" charset="0"/>
              </a:rPr>
              <a:t>автожолдар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көшкін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қаупі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жоғары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кезеңдерде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көшкінінің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әсеріне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ұшырауы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мүмкін</a:t>
            </a:r>
            <a:r>
              <a:rPr lang="ru-RU"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8673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2" y="0"/>
            <a:ext cx="12185987" cy="6858000"/>
          </a:xfrm>
        </p:spPr>
      </p:pic>
    </p:spTree>
    <p:extLst>
      <p:ext uri="{BB962C8B-B14F-4D97-AF65-F5344CB8AC3E}">
        <p14:creationId xmlns:p14="http://schemas.microsoft.com/office/powerpoint/2010/main" val="385902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295" y="0"/>
            <a:ext cx="5261809" cy="6857999"/>
          </a:xfrm>
        </p:spPr>
        <p:txBody>
          <a:bodyPr>
            <a:noAutofit/>
          </a:bodyPr>
          <a:lstStyle/>
          <a:p>
            <a:pPr algn="just">
              <a:lnSpc>
                <a:spcPct val="150000"/>
              </a:lnSpc>
            </a:pPr>
            <a:r>
              <a:rPr lang="ru-RU" sz="2800" dirty="0" err="1">
                <a:latin typeface="Times New Roman" panose="02020603050405020304" pitchFamily="18" charset="0"/>
                <a:cs typeface="Times New Roman" panose="02020603050405020304" pitchFamily="18" charset="0"/>
              </a:rPr>
              <a:t>Бүгінгі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таңда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көшкінінің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өздігінен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түсуін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болдырмаудың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тиімді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әдісі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жарылыс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жұмыстары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арқылы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профилактикалық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түсу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болып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табылады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Өздігінен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көшкін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қаупін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уақтылы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болдырмау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бойынша</a:t>
            </a:r>
            <a:r>
              <a:rPr lang="ru-RU" sz="2800" dirty="0">
                <a:latin typeface="Times New Roman" panose="02020603050405020304" pitchFamily="18" charset="0"/>
                <a:cs typeface="Times New Roman" panose="02020603050405020304" pitchFamily="18" charset="0"/>
              </a:rPr>
              <a:t> филиал </a:t>
            </a:r>
            <a:r>
              <a:rPr lang="ru-RU" sz="2800" dirty="0" err="1">
                <a:latin typeface="Times New Roman" panose="02020603050405020304" pitchFamily="18" charset="0"/>
                <a:cs typeface="Times New Roman" panose="02020603050405020304" pitchFamily="18" charset="0"/>
              </a:rPr>
              <a:t>жыл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сайын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көшкінін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түсіру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бойынша</a:t>
            </a:r>
            <a:r>
              <a:rPr lang="ru-RU" sz="2800" dirty="0">
                <a:latin typeface="Times New Roman" panose="02020603050405020304" pitchFamily="18" charset="0"/>
                <a:cs typeface="Times New Roman" panose="02020603050405020304" pitchFamily="18" charset="0"/>
              </a:rPr>
              <a:t> 100-ден </a:t>
            </a:r>
            <a:r>
              <a:rPr lang="ru-RU" sz="2800" dirty="0" err="1">
                <a:latin typeface="Times New Roman" panose="02020603050405020304" pitchFamily="18" charset="0"/>
                <a:cs typeface="Times New Roman" panose="02020603050405020304" pitchFamily="18" charset="0"/>
              </a:rPr>
              <a:t>астам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жарылыс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жұмыстарын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жүргізеді</a:t>
            </a:r>
            <a:r>
              <a:rPr lang="ru-RU" sz="2800" dirty="0">
                <a:latin typeface="Times New Roman" panose="02020603050405020304" pitchFamily="18" charset="0"/>
                <a:cs typeface="Times New Roman" panose="02020603050405020304" pitchFamily="18" charset="0"/>
              </a:rPr>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4104" y="0"/>
            <a:ext cx="6817895" cy="6858000"/>
          </a:xfrm>
        </p:spPr>
      </p:pic>
    </p:spTree>
    <p:extLst>
      <p:ext uri="{BB962C8B-B14F-4D97-AF65-F5344CB8AC3E}">
        <p14:creationId xmlns:p14="http://schemas.microsoft.com/office/powerpoint/2010/main" val="33392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422" y="128337"/>
            <a:ext cx="5229726" cy="6368716"/>
          </a:xfrm>
        </p:spPr>
        <p:txBody>
          <a:bodyPr>
            <a:noAutofit/>
          </a:bodyPr>
          <a:lstStyle/>
          <a:p>
            <a:pPr algn="ctr">
              <a:lnSpc>
                <a:spcPct val="150000"/>
              </a:lnSpc>
            </a:pPr>
            <a:r>
              <a:rPr lang="ru-RU" sz="2800" dirty="0" err="1">
                <a:latin typeface="Times New Roman" panose="02020603050405020304" pitchFamily="18" charset="0"/>
                <a:cs typeface="Times New Roman" panose="02020603050405020304" pitchFamily="18" charset="0"/>
              </a:rPr>
              <a:t>Облыс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аумағындағы</a:t>
            </a:r>
            <a:r>
              <a:rPr lang="ru-RU" sz="2800" dirty="0">
                <a:latin typeface="Times New Roman" panose="02020603050405020304" pitchFamily="18" charset="0"/>
                <a:cs typeface="Times New Roman" panose="02020603050405020304" pitchFamily="18" charset="0"/>
              </a:rPr>
              <a:t> 144 </a:t>
            </a:r>
            <a:r>
              <a:rPr lang="ru-RU" sz="2800" dirty="0" err="1">
                <a:latin typeface="Times New Roman" panose="02020603050405020304" pitchFamily="18" charset="0"/>
                <a:cs typeface="Times New Roman" panose="02020603050405020304" pitchFamily="18" charset="0"/>
              </a:rPr>
              <a:t>мореналық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көлдер</a:t>
            </a:r>
            <a:r>
              <a:rPr lang="ru-RU" sz="2800" dirty="0">
                <a:latin typeface="Times New Roman" panose="02020603050405020304" pitchFamily="18" charset="0"/>
                <a:cs typeface="Times New Roman" panose="02020603050405020304" pitchFamily="18" charset="0"/>
              </a:rPr>
              <a:t> 11 </a:t>
            </a:r>
            <a:r>
              <a:rPr lang="ru-RU" sz="2800" dirty="0" err="1">
                <a:latin typeface="Times New Roman" panose="02020603050405020304" pitchFamily="18" charset="0"/>
                <a:cs typeface="Times New Roman" panose="02020603050405020304" pitchFamily="18" charset="0"/>
              </a:rPr>
              <a:t>елді-мекенге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қауіп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төндіретін</a:t>
            </a:r>
            <a:r>
              <a:rPr lang="ru-RU" sz="2800" dirty="0">
                <a:latin typeface="Times New Roman" panose="02020603050405020304" pitchFamily="18" charset="0"/>
                <a:cs typeface="Times New Roman" panose="02020603050405020304" pitchFamily="18" charset="0"/>
              </a:rPr>
              <a:t> 13 сел </a:t>
            </a:r>
            <a:r>
              <a:rPr lang="ru-RU" sz="2800" dirty="0" err="1">
                <a:latin typeface="Times New Roman" panose="02020603050405020304" pitchFamily="18" charset="0"/>
                <a:cs typeface="Times New Roman" panose="02020603050405020304" pitchFamily="18" charset="0"/>
              </a:rPr>
              <a:t>ошағын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қалыптастырады</a:t>
            </a:r>
            <a:r>
              <a:rPr lang="ru-RU" sz="2800" dirty="0">
                <a:latin typeface="Times New Roman" panose="02020603050405020304" pitchFamily="18" charset="0"/>
                <a:cs typeface="Times New Roman" panose="02020603050405020304" pitchFamily="18" charset="0"/>
              </a:rPr>
              <a:t>.</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4526" y="0"/>
            <a:ext cx="6657474" cy="6858000"/>
          </a:xfrm>
        </p:spPr>
      </p:pic>
    </p:spTree>
    <p:extLst>
      <p:ext uri="{BB962C8B-B14F-4D97-AF65-F5344CB8AC3E}">
        <p14:creationId xmlns:p14="http://schemas.microsoft.com/office/powerpoint/2010/main" val="41567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957011" cy="6858000"/>
          </a:xfrm>
        </p:spPr>
        <p:txBody>
          <a:bodyPr>
            <a:normAutofit fontScale="90000"/>
          </a:bodyPr>
          <a:lstStyle/>
          <a:p>
            <a:pPr algn="ctr">
              <a:lnSpc>
                <a:spcPct val="150000"/>
              </a:lnSpc>
            </a:pPr>
            <a:r>
              <a:rPr lang="ru-RU" sz="3200" dirty="0">
                <a:latin typeface="Times New Roman" panose="02020603050405020304" pitchFamily="18" charset="0"/>
                <a:cs typeface="Times New Roman" panose="02020603050405020304" pitchFamily="18" charset="0"/>
              </a:rPr>
              <a:t>Сел </a:t>
            </a:r>
            <a:r>
              <a:rPr lang="ru-RU" sz="3200" dirty="0" err="1">
                <a:latin typeface="Times New Roman" panose="02020603050405020304" pitchFamily="18" charset="0"/>
                <a:cs typeface="Times New Roman" panose="02020603050405020304" pitchFamily="18" charset="0"/>
              </a:rPr>
              <a:t>құбылыстары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қатты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жер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сілкінісі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кезінде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және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ұзақ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жауған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жауын-шашынның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әсерінен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пайда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болады</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Жыл</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сайын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биік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таулы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мореналық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көлдерге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батиметриялық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жұмыстар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жүргізіледі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Барлық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деректер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мореналық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көлдердің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паспортына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енгізіледі</a:t>
            </a:r>
            <a:r>
              <a:rPr lang="ru-RU" sz="3200" dirty="0">
                <a:latin typeface="Times New Roman" panose="02020603050405020304" pitchFamily="18" charset="0"/>
                <a:cs typeface="Times New Roman" panose="02020603050405020304" pitchFamily="18" charset="0"/>
              </a:rPr>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2421" y="0"/>
            <a:ext cx="7459579" cy="6858000"/>
          </a:xfrm>
        </p:spPr>
      </p:pic>
    </p:spTree>
    <p:extLst>
      <p:ext uri="{BB962C8B-B14F-4D97-AF65-F5344CB8AC3E}">
        <p14:creationId xmlns:p14="http://schemas.microsoft.com/office/powerpoint/2010/main" val="80969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91" y="-17254"/>
            <a:ext cx="12201691" cy="7220159"/>
          </a:xfrm>
        </p:spPr>
      </p:pic>
    </p:spTree>
    <p:extLst>
      <p:ext uri="{BB962C8B-B14F-4D97-AF65-F5344CB8AC3E}">
        <p14:creationId xmlns:p14="http://schemas.microsoft.com/office/powerpoint/2010/main" val="44156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4874" y="2643104"/>
            <a:ext cx="10515600" cy="1325563"/>
          </a:xfrm>
        </p:spPr>
        <p:txBody>
          <a:bodyPr>
            <a:normAutofit/>
          </a:bodyPr>
          <a:lstStyle/>
          <a:p>
            <a:pPr algn="ctr"/>
            <a:r>
              <a:rPr lang="kk-KZ" sz="6600" dirty="0">
                <a:latin typeface="Times New Roman" panose="02020603050405020304" pitchFamily="18" charset="0"/>
                <a:cs typeface="Times New Roman" panose="02020603050405020304" pitchFamily="18" charset="0"/>
              </a:rPr>
              <a:t>Назарларыңызға рахмет!</a:t>
            </a:r>
            <a:endParaRPr lang="ru-RU"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4820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TotalTime>
  <Words>199</Words>
  <Application>Microsoft Office PowerPoint</Application>
  <PresentationFormat>Widescreen</PresentationFormat>
  <Paragraphs>13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Тема Office</vt:lpstr>
      <vt:lpstr>ҚР ТЖМ «Қазселденқорғау» ММ  «Шығыс Қазақстан аумақтық пайдалану басқармасы» филиалы</vt:lpstr>
      <vt:lpstr>    Облыс аумағында көшкін, сел, сияқты барлық табиғи апаттар кездеседі. Шығыс Қазақстан облысы Қазақстан Республикасы бойынша көшкін қаупі бар өңірлердің бірі болып табылады. Облыс аумағында 497 қар көшкін ошағы тіркелген, оның ішінде 325 ошақ шаруашылық субъектілері мен адамдардың өміріне нақты қауіп төндіреді. Республикалық, облыстық және жергілікті маңызы бар автожолдардың бойындағы көшкін қаупі бар ошақтар ерекше қауіпті болып табылады. 93 км автожолдар көшкін қаупі жоғары кезеңдерде қар көшкінінің әсеріне ұшырауы мүмкін..  </vt:lpstr>
      <vt:lpstr>PowerPoint Presentation</vt:lpstr>
      <vt:lpstr>Бүгінгі таңда қар көшкінінің өздігінен түсуін болдырмаудың ең тиімді әдісі жарылыс жұмыстары арқылы профилактикалық түсу болып табылады. Өздігінен көшкін қаупін уақтылы болдырмау бойынша филиал жыл сайын қар көшкінін түсіру бойынша 100-ден астам жарылыс жұмыстарын жүргізеді.</vt:lpstr>
      <vt:lpstr>Облыс аумағындағы 144 мореналық көлдер 11 елді-мекенге қауіп төндіретін 13 сел ошағын қалыптастырады. </vt:lpstr>
      <vt:lpstr>Сел құбылыстары қатты жер сілкінісі кезінде және ұзақ жауған жауын-шашынның әсерінен пайда болады.  Жыл сайын биік таулы мореналық көлдерге батиметриялық жұмыстар жүргізіледі. Барлық деректер мореналық көлдердің паспортына енгізіледі.</vt:lpstr>
      <vt:lpstr>PowerPoint Presentation</vt:lpstr>
      <vt:lpstr>Назарларыңызға рахмет!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ҚР ТЖМ «Қазселденқорғау» ММ  «Шығыс Қазақстан аумақтық пайдалану басқармасы» филиалы</dc:title>
  <dc:creator>Admin</dc:creator>
  <cp:lastModifiedBy>Professional</cp:lastModifiedBy>
  <cp:revision>10</cp:revision>
  <dcterms:created xsi:type="dcterms:W3CDTF">2024-10-01T02:57:47Z</dcterms:created>
  <dcterms:modified xsi:type="dcterms:W3CDTF">2024-10-08T05:51:12Z</dcterms:modified>
</cp:coreProperties>
</file>