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5ECE"/>
    <a:srgbClr val="9148C8"/>
    <a:srgbClr val="7030A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4088" autoAdjust="0"/>
  </p:normalViewPr>
  <p:slideViewPr>
    <p:cSldViewPr snapToGrid="0">
      <p:cViewPr varScale="1">
        <p:scale>
          <a:sx n="75" d="100"/>
          <a:sy n="75" d="100"/>
        </p:scale>
        <p:origin x="19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7AFB6F-A2C5-4011-A8D6-8F2BB13CD61E}" type="doc">
      <dgm:prSet loTypeId="urn:microsoft.com/office/officeart/2005/8/layout/process3" loCatId="process" qsTypeId="urn:microsoft.com/office/officeart/2005/8/quickstyle/simple1" qsCatId="simple" csTypeId="urn:microsoft.com/office/officeart/2005/8/colors/accent6_2" csCatId="accent6" phldr="1"/>
      <dgm:spPr/>
    </dgm:pt>
    <dgm:pt modelId="{2F5D6D6E-2465-49E2-92A7-6E889EB5DAF0}">
      <dgm:prSet phldrT="[Текст]" custT="1"/>
      <dgm:spPr/>
      <dgm:t>
        <a:bodyPr/>
        <a:lstStyle/>
        <a:p>
          <a:r>
            <a:rPr lang="ru-RU" sz="3800" dirty="0" smtClean="0"/>
            <a:t>х</a:t>
          </a:r>
          <a:r>
            <a:rPr lang="en-US" sz="3800" dirty="0" smtClean="0"/>
            <a:t> -&gt;</a:t>
          </a:r>
          <a:r>
            <a:rPr lang="ru-RU" sz="3800" dirty="0" smtClean="0"/>
            <a:t> лес</a:t>
          </a:r>
          <a:r>
            <a:rPr lang="en-US" sz="3800" dirty="0" smtClean="0"/>
            <a:t>  </a:t>
          </a:r>
          <a:endParaRPr lang="ru-RU" sz="3800" dirty="0"/>
        </a:p>
      </dgm:t>
    </dgm:pt>
    <dgm:pt modelId="{D055A115-9194-4702-AD7E-05A55E0313C5}" type="parTrans" cxnId="{0E58C0CA-79F0-4902-B54C-8294C9E9F248}">
      <dgm:prSet/>
      <dgm:spPr/>
      <dgm:t>
        <a:bodyPr/>
        <a:lstStyle/>
        <a:p>
          <a:endParaRPr lang="ru-RU"/>
        </a:p>
      </dgm:t>
    </dgm:pt>
    <dgm:pt modelId="{EEDDF271-D30E-4871-8F32-8D146F9DE2CC}" type="sibTrans" cxnId="{0E58C0CA-79F0-4902-B54C-8294C9E9F248}">
      <dgm:prSet/>
      <dgm:spPr/>
      <dgm:t>
        <a:bodyPr/>
        <a:lstStyle/>
        <a:p>
          <a:endParaRPr lang="ru-RU"/>
        </a:p>
      </dgm:t>
    </dgm:pt>
    <dgm:pt modelId="{BA39DD6B-944C-4A29-827F-FBE4BEAEAD08}">
      <dgm:prSet phldrT="[Текст]"/>
      <dgm:spPr/>
      <dgm:t>
        <a:bodyPr/>
        <a:lstStyle/>
        <a:p>
          <a:r>
            <a:rPr lang="ru-RU" dirty="0" smtClean="0"/>
            <a:t>1 -</a:t>
          </a:r>
          <a:r>
            <a:rPr lang="en-US" dirty="0" smtClean="0"/>
            <a:t>&gt; </a:t>
          </a:r>
          <a:r>
            <a:rPr lang="ru-RU" dirty="0" smtClean="0"/>
            <a:t>лес и </a:t>
          </a:r>
        </a:p>
        <a:p>
          <a:r>
            <a:rPr lang="ru-RU" dirty="0" smtClean="0"/>
            <a:t>2 -</a:t>
          </a:r>
          <a:r>
            <a:rPr lang="en-US" dirty="0" smtClean="0"/>
            <a:t>&gt; </a:t>
          </a:r>
          <a:r>
            <a:rPr lang="ru-RU" dirty="0" smtClean="0"/>
            <a:t>лес</a:t>
          </a:r>
          <a:endParaRPr lang="ru-RU" dirty="0"/>
        </a:p>
      </dgm:t>
    </dgm:pt>
    <dgm:pt modelId="{4391E7C5-F313-4CEC-994D-AE4A77203B9B}" type="parTrans" cxnId="{D59FE5C5-B9DC-45DC-B32D-B82275A92981}">
      <dgm:prSet/>
      <dgm:spPr/>
      <dgm:t>
        <a:bodyPr/>
        <a:lstStyle/>
        <a:p>
          <a:endParaRPr lang="ru-RU"/>
        </a:p>
      </dgm:t>
    </dgm:pt>
    <dgm:pt modelId="{365AD53C-2BBE-4C5F-8DA6-0DC54CC6DF7E}" type="sibTrans" cxnId="{D59FE5C5-B9DC-45DC-B32D-B82275A92981}">
      <dgm:prSet/>
      <dgm:spPr/>
      <dgm:t>
        <a:bodyPr/>
        <a:lstStyle/>
        <a:p>
          <a:endParaRPr lang="ru-RU"/>
        </a:p>
      </dgm:t>
    </dgm:pt>
    <dgm:pt modelId="{7CD44E05-6080-4FB9-A891-C976ACFFF783}">
      <dgm:prSet/>
      <dgm:spPr/>
      <dgm:t>
        <a:bodyPr/>
        <a:lstStyle/>
        <a:p>
          <a:r>
            <a:rPr lang="ru-RU" dirty="0" smtClean="0"/>
            <a:t>Увеличение площади древесного покрова</a:t>
          </a:r>
          <a:endParaRPr lang="ru-RU" dirty="0"/>
        </a:p>
      </dgm:t>
    </dgm:pt>
    <dgm:pt modelId="{FAA1FE00-3986-4211-9574-CC815362E97E}" type="parTrans" cxnId="{8040EAED-274D-4476-BADD-9ED7CE14736A}">
      <dgm:prSet/>
      <dgm:spPr/>
      <dgm:t>
        <a:bodyPr/>
        <a:lstStyle/>
        <a:p>
          <a:endParaRPr lang="ru-RU"/>
        </a:p>
      </dgm:t>
    </dgm:pt>
    <dgm:pt modelId="{AC6642E3-FBAB-4B07-AB3D-B4025B4CB980}" type="sibTrans" cxnId="{8040EAED-274D-4476-BADD-9ED7CE14736A}">
      <dgm:prSet/>
      <dgm:spPr/>
      <dgm:t>
        <a:bodyPr/>
        <a:lstStyle/>
        <a:p>
          <a:endParaRPr lang="ru-RU"/>
        </a:p>
      </dgm:t>
    </dgm:pt>
    <dgm:pt modelId="{C4335732-73D7-4D43-B4E7-A2A4F4A937E1}">
      <dgm:prSet/>
      <dgm:spPr/>
      <dgm:t>
        <a:bodyPr/>
        <a:lstStyle/>
        <a:p>
          <a:r>
            <a:rPr lang="ru-RU" dirty="0" smtClean="0"/>
            <a:t>Зарастание пашен и</a:t>
          </a:r>
          <a:endParaRPr lang="ru-RU" dirty="0"/>
        </a:p>
      </dgm:t>
    </dgm:pt>
    <dgm:pt modelId="{4638408B-B710-4A69-8DFE-D95DE18BC23D}" type="parTrans" cxnId="{6CF09BAA-C158-4115-B961-20CF7AA943F1}">
      <dgm:prSet/>
      <dgm:spPr/>
      <dgm:t>
        <a:bodyPr/>
        <a:lstStyle/>
        <a:p>
          <a:endParaRPr lang="ru-RU"/>
        </a:p>
      </dgm:t>
    </dgm:pt>
    <dgm:pt modelId="{8E671AA4-C7A9-4A15-A51B-07132BE93E73}" type="sibTrans" cxnId="{6CF09BAA-C158-4115-B961-20CF7AA943F1}">
      <dgm:prSet/>
      <dgm:spPr/>
      <dgm:t>
        <a:bodyPr/>
        <a:lstStyle/>
        <a:p>
          <a:endParaRPr lang="ru-RU"/>
        </a:p>
      </dgm:t>
    </dgm:pt>
    <dgm:pt modelId="{A60A1B85-0D59-4128-BD57-4CAEDC6141DE}">
      <dgm:prSet/>
      <dgm:spPr/>
      <dgm:t>
        <a:bodyPr/>
        <a:lstStyle/>
        <a:p>
          <a:r>
            <a:rPr lang="ru-RU" dirty="0" smtClean="0"/>
            <a:t>Зарастание мозаики</a:t>
          </a:r>
          <a:endParaRPr lang="ru-RU" dirty="0"/>
        </a:p>
      </dgm:t>
    </dgm:pt>
    <dgm:pt modelId="{446CE2F5-B91C-4A2D-8E71-EE3DD4BCB22D}" type="parTrans" cxnId="{F9897AEB-BB1E-4E79-8BD0-771977733D8E}">
      <dgm:prSet/>
      <dgm:spPr/>
      <dgm:t>
        <a:bodyPr/>
        <a:lstStyle/>
        <a:p>
          <a:endParaRPr lang="ru-RU"/>
        </a:p>
      </dgm:t>
    </dgm:pt>
    <dgm:pt modelId="{364E2A13-B66E-4D25-ADAF-A0F95F02E355}" type="sibTrans" cxnId="{F9897AEB-BB1E-4E79-8BD0-771977733D8E}">
      <dgm:prSet/>
      <dgm:spPr/>
      <dgm:t>
        <a:bodyPr/>
        <a:lstStyle/>
        <a:p>
          <a:endParaRPr lang="ru-RU"/>
        </a:p>
      </dgm:t>
    </dgm:pt>
    <dgm:pt modelId="{75A4B747-5B10-491D-81D7-6CCAFD204F58}" type="pres">
      <dgm:prSet presAssocID="{9E7AFB6F-A2C5-4011-A8D6-8F2BB13CD61E}" presName="linearFlow" presStyleCnt="0">
        <dgm:presLayoutVars>
          <dgm:dir/>
          <dgm:animLvl val="lvl"/>
          <dgm:resizeHandles val="exact"/>
        </dgm:presLayoutVars>
      </dgm:prSet>
      <dgm:spPr/>
    </dgm:pt>
    <dgm:pt modelId="{CD0304C1-E045-46AC-9E05-5DB80DA5FF01}" type="pres">
      <dgm:prSet presAssocID="{2F5D6D6E-2465-49E2-92A7-6E889EB5DAF0}" presName="composite" presStyleCnt="0"/>
      <dgm:spPr/>
    </dgm:pt>
    <dgm:pt modelId="{1576E550-191B-4366-80B8-2FAC7909973F}" type="pres">
      <dgm:prSet presAssocID="{2F5D6D6E-2465-49E2-92A7-6E889EB5DAF0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5F1523-C40E-474B-87D0-E13607D75437}" type="pres">
      <dgm:prSet presAssocID="{2F5D6D6E-2465-49E2-92A7-6E889EB5DAF0}" presName="parSh" presStyleLbl="node1" presStyleIdx="0" presStyleCnt="2"/>
      <dgm:spPr/>
      <dgm:t>
        <a:bodyPr/>
        <a:lstStyle/>
        <a:p>
          <a:endParaRPr lang="ru-RU"/>
        </a:p>
      </dgm:t>
    </dgm:pt>
    <dgm:pt modelId="{D423EF73-44C4-4979-8241-FB037233E1CC}" type="pres">
      <dgm:prSet presAssocID="{2F5D6D6E-2465-49E2-92A7-6E889EB5DAF0}" presName="desTx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1EB4FB-E32C-4339-B403-4059EEC72D19}" type="pres">
      <dgm:prSet presAssocID="{EEDDF271-D30E-4871-8F32-8D146F9DE2CC}" presName="sibTrans" presStyleLbl="sibTrans2D1" presStyleIdx="0" presStyleCnt="1"/>
      <dgm:spPr/>
      <dgm:t>
        <a:bodyPr/>
        <a:lstStyle/>
        <a:p>
          <a:endParaRPr lang="ru-RU"/>
        </a:p>
      </dgm:t>
    </dgm:pt>
    <dgm:pt modelId="{7ED315B3-6E88-4637-A0CB-433985A4D410}" type="pres">
      <dgm:prSet presAssocID="{EEDDF271-D30E-4871-8F32-8D146F9DE2CC}" presName="connTx" presStyleLbl="sibTrans2D1" presStyleIdx="0" presStyleCnt="1"/>
      <dgm:spPr/>
      <dgm:t>
        <a:bodyPr/>
        <a:lstStyle/>
        <a:p>
          <a:endParaRPr lang="ru-RU"/>
        </a:p>
      </dgm:t>
    </dgm:pt>
    <dgm:pt modelId="{D6A90A9C-1C26-4150-8E1A-4FDED2C7DDC6}" type="pres">
      <dgm:prSet presAssocID="{BA39DD6B-944C-4A29-827F-FBE4BEAEAD08}" presName="composite" presStyleCnt="0"/>
      <dgm:spPr/>
    </dgm:pt>
    <dgm:pt modelId="{6D25AFD4-F4F7-4CF2-BEFC-FBFD761B9332}" type="pres">
      <dgm:prSet presAssocID="{BA39DD6B-944C-4A29-827F-FBE4BEAEAD08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36C757-75B6-4153-A8ED-28389F10170A}" type="pres">
      <dgm:prSet presAssocID="{BA39DD6B-944C-4A29-827F-FBE4BEAEAD08}" presName="parSh" presStyleLbl="node1" presStyleIdx="1" presStyleCnt="2"/>
      <dgm:spPr/>
      <dgm:t>
        <a:bodyPr/>
        <a:lstStyle/>
        <a:p>
          <a:endParaRPr lang="ru-RU"/>
        </a:p>
      </dgm:t>
    </dgm:pt>
    <dgm:pt modelId="{F4330B1E-6816-4EE3-9C68-2604EAA4CD44}" type="pres">
      <dgm:prSet presAssocID="{BA39DD6B-944C-4A29-827F-FBE4BEAEAD08}" presName="desTx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8E283E-987E-44A0-8F28-A5EFFBA157F2}" type="presOf" srcId="{7CD44E05-6080-4FB9-A891-C976ACFFF783}" destId="{D423EF73-44C4-4979-8241-FB037233E1CC}" srcOrd="0" destOrd="0" presId="urn:microsoft.com/office/officeart/2005/8/layout/process3"/>
    <dgm:cxn modelId="{DEFFF72A-BFBD-4F4F-9C6C-1D44DCD1137C}" type="presOf" srcId="{EEDDF271-D30E-4871-8F32-8D146F9DE2CC}" destId="{301EB4FB-E32C-4339-B403-4059EEC72D19}" srcOrd="0" destOrd="0" presId="urn:microsoft.com/office/officeart/2005/8/layout/process3"/>
    <dgm:cxn modelId="{8977D243-55EE-450A-BB62-86E90922ECAB}" type="presOf" srcId="{2F5D6D6E-2465-49E2-92A7-6E889EB5DAF0}" destId="{1576E550-191B-4366-80B8-2FAC7909973F}" srcOrd="0" destOrd="0" presId="urn:microsoft.com/office/officeart/2005/8/layout/process3"/>
    <dgm:cxn modelId="{D59FE5C5-B9DC-45DC-B32D-B82275A92981}" srcId="{9E7AFB6F-A2C5-4011-A8D6-8F2BB13CD61E}" destId="{BA39DD6B-944C-4A29-827F-FBE4BEAEAD08}" srcOrd="1" destOrd="0" parTransId="{4391E7C5-F313-4CEC-994D-AE4A77203B9B}" sibTransId="{365AD53C-2BBE-4C5F-8DA6-0DC54CC6DF7E}"/>
    <dgm:cxn modelId="{0E58C0CA-79F0-4902-B54C-8294C9E9F248}" srcId="{9E7AFB6F-A2C5-4011-A8D6-8F2BB13CD61E}" destId="{2F5D6D6E-2465-49E2-92A7-6E889EB5DAF0}" srcOrd="0" destOrd="0" parTransId="{D055A115-9194-4702-AD7E-05A55E0313C5}" sibTransId="{EEDDF271-D30E-4871-8F32-8D146F9DE2CC}"/>
    <dgm:cxn modelId="{6CF09BAA-C158-4115-B961-20CF7AA943F1}" srcId="{BA39DD6B-944C-4A29-827F-FBE4BEAEAD08}" destId="{C4335732-73D7-4D43-B4E7-A2A4F4A937E1}" srcOrd="0" destOrd="0" parTransId="{4638408B-B710-4A69-8DFE-D95DE18BC23D}" sibTransId="{8E671AA4-C7A9-4A15-A51B-07132BE93E73}"/>
    <dgm:cxn modelId="{F9897AEB-BB1E-4E79-8BD0-771977733D8E}" srcId="{BA39DD6B-944C-4A29-827F-FBE4BEAEAD08}" destId="{A60A1B85-0D59-4128-BD57-4CAEDC6141DE}" srcOrd="1" destOrd="0" parTransId="{446CE2F5-B91C-4A2D-8E71-EE3DD4BCB22D}" sibTransId="{364E2A13-B66E-4D25-ADAF-A0F95F02E355}"/>
    <dgm:cxn modelId="{E7CB8352-624D-425F-94E8-9AB8C86E0BAD}" type="presOf" srcId="{BA39DD6B-944C-4A29-827F-FBE4BEAEAD08}" destId="{8636C757-75B6-4153-A8ED-28389F10170A}" srcOrd="1" destOrd="0" presId="urn:microsoft.com/office/officeart/2005/8/layout/process3"/>
    <dgm:cxn modelId="{91835989-7035-411B-AAF5-7AE334053D24}" type="presOf" srcId="{9E7AFB6F-A2C5-4011-A8D6-8F2BB13CD61E}" destId="{75A4B747-5B10-491D-81D7-6CCAFD204F58}" srcOrd="0" destOrd="0" presId="urn:microsoft.com/office/officeart/2005/8/layout/process3"/>
    <dgm:cxn modelId="{8444890D-39F0-4E6D-A596-BAAB2AFA2985}" type="presOf" srcId="{2F5D6D6E-2465-49E2-92A7-6E889EB5DAF0}" destId="{BA5F1523-C40E-474B-87D0-E13607D75437}" srcOrd="1" destOrd="0" presId="urn:microsoft.com/office/officeart/2005/8/layout/process3"/>
    <dgm:cxn modelId="{85EBAB59-C7C0-462D-922C-986815256F02}" type="presOf" srcId="{EEDDF271-D30E-4871-8F32-8D146F9DE2CC}" destId="{7ED315B3-6E88-4637-A0CB-433985A4D410}" srcOrd="1" destOrd="0" presId="urn:microsoft.com/office/officeart/2005/8/layout/process3"/>
    <dgm:cxn modelId="{C8D6B928-1245-42FC-AB21-F625AB8D7F71}" type="presOf" srcId="{BA39DD6B-944C-4A29-827F-FBE4BEAEAD08}" destId="{6D25AFD4-F4F7-4CF2-BEFC-FBFD761B9332}" srcOrd="0" destOrd="0" presId="urn:microsoft.com/office/officeart/2005/8/layout/process3"/>
    <dgm:cxn modelId="{96E04CAE-24C0-4AB2-A450-975B1F36FB97}" type="presOf" srcId="{C4335732-73D7-4D43-B4E7-A2A4F4A937E1}" destId="{F4330B1E-6816-4EE3-9C68-2604EAA4CD44}" srcOrd="0" destOrd="0" presId="urn:microsoft.com/office/officeart/2005/8/layout/process3"/>
    <dgm:cxn modelId="{8040EAED-274D-4476-BADD-9ED7CE14736A}" srcId="{2F5D6D6E-2465-49E2-92A7-6E889EB5DAF0}" destId="{7CD44E05-6080-4FB9-A891-C976ACFFF783}" srcOrd="0" destOrd="0" parTransId="{FAA1FE00-3986-4211-9574-CC815362E97E}" sibTransId="{AC6642E3-FBAB-4B07-AB3D-B4025B4CB980}"/>
    <dgm:cxn modelId="{2D8C8EA4-EF49-4A34-959F-7CDAF01CA994}" type="presOf" srcId="{A60A1B85-0D59-4128-BD57-4CAEDC6141DE}" destId="{F4330B1E-6816-4EE3-9C68-2604EAA4CD44}" srcOrd="0" destOrd="1" presId="urn:microsoft.com/office/officeart/2005/8/layout/process3"/>
    <dgm:cxn modelId="{31D1F1C9-69A9-4D03-9087-20A9465BB9C1}" type="presParOf" srcId="{75A4B747-5B10-491D-81D7-6CCAFD204F58}" destId="{CD0304C1-E045-46AC-9E05-5DB80DA5FF01}" srcOrd="0" destOrd="0" presId="urn:microsoft.com/office/officeart/2005/8/layout/process3"/>
    <dgm:cxn modelId="{5002C949-97F4-4ED3-B32A-7D22CA0272EB}" type="presParOf" srcId="{CD0304C1-E045-46AC-9E05-5DB80DA5FF01}" destId="{1576E550-191B-4366-80B8-2FAC7909973F}" srcOrd="0" destOrd="0" presId="urn:microsoft.com/office/officeart/2005/8/layout/process3"/>
    <dgm:cxn modelId="{8A29F1D2-B209-4A6E-AAC4-E762EA28689D}" type="presParOf" srcId="{CD0304C1-E045-46AC-9E05-5DB80DA5FF01}" destId="{BA5F1523-C40E-474B-87D0-E13607D75437}" srcOrd="1" destOrd="0" presId="urn:microsoft.com/office/officeart/2005/8/layout/process3"/>
    <dgm:cxn modelId="{6DCE7DF2-C112-4024-9BFA-1F6AB590188E}" type="presParOf" srcId="{CD0304C1-E045-46AC-9E05-5DB80DA5FF01}" destId="{D423EF73-44C4-4979-8241-FB037233E1CC}" srcOrd="2" destOrd="0" presId="urn:microsoft.com/office/officeart/2005/8/layout/process3"/>
    <dgm:cxn modelId="{4280CAF6-6B7D-4976-A76D-24F84C50CABA}" type="presParOf" srcId="{75A4B747-5B10-491D-81D7-6CCAFD204F58}" destId="{301EB4FB-E32C-4339-B403-4059EEC72D19}" srcOrd="1" destOrd="0" presId="urn:microsoft.com/office/officeart/2005/8/layout/process3"/>
    <dgm:cxn modelId="{FAA384B1-93FD-4465-8F6B-F320A6B5F53D}" type="presParOf" srcId="{301EB4FB-E32C-4339-B403-4059EEC72D19}" destId="{7ED315B3-6E88-4637-A0CB-433985A4D410}" srcOrd="0" destOrd="0" presId="urn:microsoft.com/office/officeart/2005/8/layout/process3"/>
    <dgm:cxn modelId="{3972CE73-DC98-46E3-AAFA-3049640A660E}" type="presParOf" srcId="{75A4B747-5B10-491D-81D7-6CCAFD204F58}" destId="{D6A90A9C-1C26-4150-8E1A-4FDED2C7DDC6}" srcOrd="2" destOrd="0" presId="urn:microsoft.com/office/officeart/2005/8/layout/process3"/>
    <dgm:cxn modelId="{FCA7DD91-6DF8-4970-B762-BB45E45FD599}" type="presParOf" srcId="{D6A90A9C-1C26-4150-8E1A-4FDED2C7DDC6}" destId="{6D25AFD4-F4F7-4CF2-BEFC-FBFD761B9332}" srcOrd="0" destOrd="0" presId="urn:microsoft.com/office/officeart/2005/8/layout/process3"/>
    <dgm:cxn modelId="{6619699F-E163-49B5-ADB1-3AA0930B0400}" type="presParOf" srcId="{D6A90A9C-1C26-4150-8E1A-4FDED2C7DDC6}" destId="{8636C757-75B6-4153-A8ED-28389F10170A}" srcOrd="1" destOrd="0" presId="urn:microsoft.com/office/officeart/2005/8/layout/process3"/>
    <dgm:cxn modelId="{00311ED0-A93C-4F91-B315-E4FEA3DD5C96}" type="presParOf" srcId="{D6A90A9C-1C26-4150-8E1A-4FDED2C7DDC6}" destId="{F4330B1E-6816-4EE3-9C68-2604EAA4CD4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5F1523-C40E-474B-87D0-E13607D75437}">
      <dsp:nvSpPr>
        <dsp:cNvPr id="0" name=""/>
        <dsp:cNvSpPr/>
      </dsp:nvSpPr>
      <dsp:spPr>
        <a:xfrm>
          <a:off x="4353" y="12818"/>
          <a:ext cx="3737505" cy="194095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144780" numCol="1" spcCol="1270" anchor="t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х</a:t>
          </a:r>
          <a:r>
            <a:rPr lang="en-US" sz="3800" kern="1200" dirty="0" smtClean="0"/>
            <a:t> -&gt;</a:t>
          </a:r>
          <a:r>
            <a:rPr lang="ru-RU" sz="3800" kern="1200" dirty="0" smtClean="0"/>
            <a:t> лес</a:t>
          </a:r>
          <a:r>
            <a:rPr lang="en-US" sz="3800" kern="1200" dirty="0" smtClean="0"/>
            <a:t>  </a:t>
          </a:r>
          <a:endParaRPr lang="ru-RU" sz="3800" kern="1200" dirty="0"/>
        </a:p>
      </dsp:txBody>
      <dsp:txXfrm>
        <a:off x="4353" y="12818"/>
        <a:ext cx="3737505" cy="1293968"/>
      </dsp:txXfrm>
    </dsp:sp>
    <dsp:sp modelId="{D423EF73-44C4-4979-8241-FB037233E1CC}">
      <dsp:nvSpPr>
        <dsp:cNvPr id="0" name=""/>
        <dsp:cNvSpPr/>
      </dsp:nvSpPr>
      <dsp:spPr>
        <a:xfrm>
          <a:off x="769866" y="1306787"/>
          <a:ext cx="3737505" cy="22609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 smtClean="0"/>
            <a:t>Увеличение площади древесного покрова</a:t>
          </a:r>
          <a:endParaRPr lang="ru-RU" sz="2900" kern="1200" dirty="0"/>
        </a:p>
      </dsp:txBody>
      <dsp:txXfrm>
        <a:off x="836086" y="1373007"/>
        <a:ext cx="3605065" cy="2128472"/>
      </dsp:txXfrm>
    </dsp:sp>
    <dsp:sp modelId="{301EB4FB-E32C-4339-B403-4059EEC72D19}">
      <dsp:nvSpPr>
        <dsp:cNvPr id="0" name=""/>
        <dsp:cNvSpPr/>
      </dsp:nvSpPr>
      <dsp:spPr>
        <a:xfrm>
          <a:off x="4308451" y="194537"/>
          <a:ext cx="1201175" cy="9305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4308451" y="380643"/>
        <a:ext cx="922016" cy="558318"/>
      </dsp:txXfrm>
    </dsp:sp>
    <dsp:sp modelId="{8636C757-75B6-4153-A8ED-28389F10170A}">
      <dsp:nvSpPr>
        <dsp:cNvPr id="0" name=""/>
        <dsp:cNvSpPr/>
      </dsp:nvSpPr>
      <dsp:spPr>
        <a:xfrm>
          <a:off x="6008227" y="12818"/>
          <a:ext cx="3737505" cy="194095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1 -</a:t>
          </a:r>
          <a:r>
            <a:rPr lang="en-US" sz="2900" kern="1200" dirty="0" smtClean="0"/>
            <a:t>&gt; </a:t>
          </a:r>
          <a:r>
            <a:rPr lang="ru-RU" sz="2900" kern="1200" dirty="0" smtClean="0"/>
            <a:t>лес и </a:t>
          </a: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2 -</a:t>
          </a:r>
          <a:r>
            <a:rPr lang="en-US" sz="2900" kern="1200" dirty="0" smtClean="0"/>
            <a:t>&gt; </a:t>
          </a:r>
          <a:r>
            <a:rPr lang="ru-RU" sz="2900" kern="1200" dirty="0" smtClean="0"/>
            <a:t>лес</a:t>
          </a:r>
          <a:endParaRPr lang="ru-RU" sz="2900" kern="1200" dirty="0"/>
        </a:p>
      </dsp:txBody>
      <dsp:txXfrm>
        <a:off x="6008227" y="12818"/>
        <a:ext cx="3737505" cy="1293968"/>
      </dsp:txXfrm>
    </dsp:sp>
    <dsp:sp modelId="{F4330B1E-6816-4EE3-9C68-2604EAA4CD44}">
      <dsp:nvSpPr>
        <dsp:cNvPr id="0" name=""/>
        <dsp:cNvSpPr/>
      </dsp:nvSpPr>
      <dsp:spPr>
        <a:xfrm>
          <a:off x="6773741" y="1306787"/>
          <a:ext cx="3737505" cy="22609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 smtClean="0"/>
            <a:t>Зарастание пашен и</a:t>
          </a:r>
          <a:endParaRPr lang="ru-RU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 smtClean="0"/>
            <a:t>Зарастание мозаики</a:t>
          </a:r>
          <a:endParaRPr lang="ru-RU" sz="2900" kern="1200" dirty="0"/>
        </a:p>
      </dsp:txBody>
      <dsp:txXfrm>
        <a:off x="6839961" y="1373007"/>
        <a:ext cx="3605065" cy="21284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50C0B-DD33-4A5E-82DD-E82A24CCCFB0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EEF41-7BE0-4212-9C6D-4726C7001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941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Увеличение площади древесного покрова –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наиболее распространенная траектория трансформации в Ярославской области, представленная на почти 1,5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км2. За период 1992–2019 гг. зафиксировано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залесение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пахотных угодий на площади 435 км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мозаичного наземного покрова на площади 996 км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Восстановлению древостоя во многом способствовал процесс забрасывания пахотных угодий в 1990-е гг. вследствие распада совхозно-колхозной системы в период с 1994–1996 гг. [Доклад о состоянии..., 2021;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Вараксин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2012]. В настоящее время на этих территориях произрастает преимущественно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редкостойный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мелколиственный лес (на 85% от площади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залесения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Согласно нашим оценкам, мелколиственные леса более всего увеличили свои площади в Борисоглебском, Гаврилов-Ямском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Некоузском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районах. Пример увеличения лесной площади со смешанным хвойно-мелколиственным древостоем – южная часть Ростовского района, а также локальные участки недалеко от города Гаврилов-Ям.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Верификация: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данным Лесного плана (2018),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вырубках за 2007-2018 произошло восстановление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мелколиственными породами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площади 108км2.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Искусственное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лесовосстановление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(посадка сеянцев сосны и ели) проведено на площади 133 км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Естественное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лесовосстановление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выполнено на площади 138 км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дополнение лесных культур – на 111 км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данным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Мирина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в рез. полевого обследования залежей в 2019–2021 гг. в Пошехонском,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Брейтовском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Угличском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Ростовском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Переславском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районах в древесной растительности преобладают береза пушистая, береза бородавчатая, ольха серая, ольха черная, ива козья, ива ломкая, осина, ель европейская, сосна, рябина, черемуха, яблоня, клен. Возраст древостоя оценен в 12–34 года [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Мирин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др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2022].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EEF41-7BE0-4212-9C6D-4726C70010B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140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Сокращение площади древесного покрова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наблюдалось на втрое меньшей территории (около 470 км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в основном за счет распашки (300 км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и увеличения мозаичности лесных массивов (фрагментации) (100 км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Распашка отмечается в основном в Ярославском районе –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идимо в основном за счет урбанизации и увеличения спроса на с.-х. продукции в крупных городах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среди факторов второго процесса – пожары, вредители и болезни деревьев, частично - рубки. По пожарам нам удалось частично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верифицировать наши цифры п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 данным МЧС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Forest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Watch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первому источнику получилось – около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5–8 км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27 лет (примерно 0,3 км2/год) [Пожары России, 2022], по второму - о более значительном сокращении площади древесного покрова в результате пожаров – около 33 км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(за 2001–2020 гг.), правда здесь выделяются другие районы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нежели чем у нас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Forest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Watch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2024].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Вырубки также могут являться значимым фактором: по официальным данным за 2022 г. 63 % территории лесного фонда Ярославской области передано в аренду, из них более 90 % – для заготовки древесины [Доклад об экологической..., 2023].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((А вот например такой факт как уменьшение площади хвойных насаждений – на 175 км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за счет уменьшения площади молодняков и приспевающих насаждений по Лесному плану Ярославской…, 2018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нами также зафиксирован, но попал, по-видимому, в категорию «Расширение застройки» (переход 5_10)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Сокращение площади хвойных молодняков обусловлено рубкой спелых и перестойных хвойных лесов без последующего возобновления их хвойными породами, переводом их в другие категории земель, например, для нужд строительства (газопроводы, нефтепроводы, ЛЭП) и по другим причинам.))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итогу, в результате оценки двух выше рассмотренных траекторий (увеличение и сокращение древесного покрова) получен вывод о нетто-увеличении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залесенной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площади в Ярославской области за 27 лет почти на 1000 км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EEF41-7BE0-4212-9C6D-4726C70010B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646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Заболачивание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(расширение площади водно-болотных угодий) отмечено в гораздо меньших масштабах, на площади 93 км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 во многом за счет заболачивания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редкостойных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мелколиственных лесов (54 км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Процесс приурочен к болотам 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Шалимовское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Великий Мох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Мышкинский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Большесельский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районы),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Соколье и Новленское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(Первомайский район).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Увеличение площади заболоченных земель связано, по-видимому, как с природными процессами, так и с прекращением работ по реконструкции и эксплуатации мелиоративных систем и выводу из строя осушительной сети вследствие ее зарастания: с начала 2000-х гг. предпринимаются попытки сохранения водно-болотных угодий с целью обеспечения 15%-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ного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минимума площадей болот для обеспечения возможности рационального природопользования [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Горохова,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Маракаев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2009; Доклад о состоянии и об охране…, 2019].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Значения общей площади болот в Ярославской области по официальным данным и данным спутниковых снимков схожи и составляют около 400 км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(по данным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Росреестра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2019 г. – 365 км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[Доклад о состоянии и использовании…, 2021].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EEF41-7BE0-4212-9C6D-4726C70010B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533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основе анализа переходов классов наземного покрова за период нескольких десятилетий можно получить представление об основных направлениях трансформации землепользования, обусловленных разнообразными процессами, имеющими геоэкологические последствия.</a:t>
            </a:r>
          </a:p>
          <a:p>
            <a:endParaRPr lang="ru-RU" dirty="0" smtClean="0"/>
          </a:p>
          <a:p>
            <a:r>
              <a:rPr lang="ru-RU" dirty="0" smtClean="0"/>
              <a:t>Так, …</a:t>
            </a:r>
          </a:p>
          <a:p>
            <a:endParaRPr lang="ru-RU" dirty="0" smtClean="0"/>
          </a:p>
          <a:p>
            <a:r>
              <a:rPr lang="ru-RU" dirty="0" smtClean="0"/>
              <a:t>Методологический</a:t>
            </a:r>
            <a:r>
              <a:rPr lang="ru-RU" baseline="0" dirty="0" smtClean="0"/>
              <a:t> вывод касается того, что …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EEF41-7BE0-4212-9C6D-4726C70010B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889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C62B-6D73-46B6-9AE7-C8CE21AB765C}" type="datetime1">
              <a:rPr lang="ru-RU" smtClean="0"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E66D-031C-45F5-98F3-B06DAAE59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581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541F7-10A6-46A5-8DF3-26488AE37C59}" type="datetime1">
              <a:rPr lang="ru-RU" smtClean="0"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E66D-031C-45F5-98F3-B06DAAE59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129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6A79-D160-452B-968E-D3666F3F9947}" type="datetime1">
              <a:rPr lang="ru-RU" smtClean="0"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E66D-031C-45F5-98F3-B06DAAE59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37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67EF-A3F0-47B9-850D-2CB606F9107E}" type="datetime1">
              <a:rPr lang="ru-RU" smtClean="0"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E66D-031C-45F5-98F3-B06DAAE59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76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C2175-749E-4903-A817-A05BD8A01A05}" type="datetime1">
              <a:rPr lang="ru-RU" smtClean="0"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E66D-031C-45F5-98F3-B06DAAE59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342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9B60-7F8D-4D5B-9C8A-4652A5E050DB}" type="datetime1">
              <a:rPr lang="ru-RU" smtClean="0"/>
              <a:t>01.10.2024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E66D-031C-45F5-98F3-B06DAAE59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28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5E09-AC80-4F6D-9FDC-9892C99ACE57}" type="datetime1">
              <a:rPr lang="ru-RU" smtClean="0"/>
              <a:t>01.10.2024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E66D-031C-45F5-98F3-B06DAAE59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93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0BFB1-3711-444F-90C2-59598B9E9BE7}" type="datetime1">
              <a:rPr lang="ru-RU" smtClean="0"/>
              <a:t>01.10.2024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E66D-031C-45F5-98F3-B06DAAE59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520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76A9-C50B-482A-AEFF-341E797CC671}" type="datetime1">
              <a:rPr lang="ru-RU" smtClean="0"/>
              <a:t>01.10.2024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E66D-031C-45F5-98F3-B06DAAE59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041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D892-654F-4696-8ED4-C31371BF7330}" type="datetime1">
              <a:rPr lang="ru-RU" smtClean="0"/>
              <a:t>01.10.2024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E66D-031C-45F5-98F3-B06DAAE59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005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2FFAC-C05B-42A4-BFBB-18A47B12DA28}" type="datetime1">
              <a:rPr lang="ru-RU" smtClean="0"/>
              <a:t>01.10.2024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E66D-031C-45F5-98F3-B06DAAE59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578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93408-A49E-4C96-8C5E-15A6F4518E21}" type="datetime1">
              <a:rPr lang="ru-RU" smtClean="0"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DE66D-031C-45F5-98F3-B06DAAE59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3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28663"/>
            <a:ext cx="9144000" cy="23876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РЕГИОНАЛЬНАЯ ОЦЕНКА ТРАЕКТОРИЙ ТРАНСФОРМАЦИИ ЗЕМЛЕПОЛЬЗОВАНИЯ НА ОСНОВЕ ГЕОПРОСТРАНСТВЕННЫХ ДАННЫХ</a:t>
            </a:r>
            <a:b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(НА ПРИМЕРЕ ЯРОСЛАВСКОЙ ОБЛАСТИ)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478452"/>
            <a:ext cx="9144000" cy="1904999"/>
          </a:xfrm>
        </p:spPr>
        <p:txBody>
          <a:bodyPr>
            <a:normAutofit/>
          </a:bodyPr>
          <a:lstStyle/>
          <a:p>
            <a:r>
              <a:rPr lang="ru-RU" dirty="0" smtClean="0"/>
              <a:t>Алексеева Н.Н., </a:t>
            </a:r>
            <a:r>
              <a:rPr lang="ru-RU" u="sng" dirty="0" err="1" smtClean="0"/>
              <a:t>Банчева</a:t>
            </a:r>
            <a:r>
              <a:rPr lang="ru-RU" u="sng" dirty="0" smtClean="0"/>
              <a:t> А.И.</a:t>
            </a:r>
            <a:r>
              <a:rPr lang="ru-RU" dirty="0" smtClean="0"/>
              <a:t>, </a:t>
            </a:r>
            <a:r>
              <a:rPr lang="ru-RU" dirty="0" err="1" smtClean="0"/>
              <a:t>Гринфельдт</a:t>
            </a:r>
            <a:r>
              <a:rPr lang="ru-RU" dirty="0" smtClean="0"/>
              <a:t> Ю.С., </a:t>
            </a:r>
            <a:r>
              <a:rPr lang="ru-RU" dirty="0" err="1" smtClean="0"/>
              <a:t>Третьяченко</a:t>
            </a:r>
            <a:r>
              <a:rPr lang="ru-RU" dirty="0" smtClean="0"/>
              <a:t> Д.А.</a:t>
            </a:r>
          </a:p>
          <a:p>
            <a:r>
              <a:rPr lang="en-US" i="1" dirty="0"/>
              <a:t>ban-sai@mail.ru</a:t>
            </a:r>
            <a:endParaRPr lang="ru-RU" i="1" dirty="0"/>
          </a:p>
          <a:p>
            <a:r>
              <a:rPr lang="ru-RU" dirty="0" smtClean="0"/>
              <a:t>Географический </a:t>
            </a:r>
            <a:r>
              <a:rPr lang="ru-RU" dirty="0" smtClean="0"/>
              <a:t>факультет МГУ </a:t>
            </a:r>
            <a:r>
              <a:rPr lang="ru-RU" dirty="0" err="1" smtClean="0"/>
              <a:t>им.М.В.Ломоносова</a:t>
            </a:r>
            <a:r>
              <a:rPr lang="ru-RU" dirty="0" smtClean="0"/>
              <a:t>, </a:t>
            </a:r>
            <a:r>
              <a:rPr lang="ru-RU" dirty="0"/>
              <a:t> </a:t>
            </a:r>
            <a:r>
              <a:rPr lang="ru-RU" dirty="0" smtClean="0"/>
              <a:t>              </a:t>
            </a:r>
            <a:r>
              <a:rPr lang="ru-RU" dirty="0" smtClean="0"/>
              <a:t>кафедра </a:t>
            </a:r>
            <a:r>
              <a:rPr lang="ru-RU" dirty="0" smtClean="0"/>
              <a:t>физической географии мира и </a:t>
            </a:r>
            <a:r>
              <a:rPr lang="ru-RU" dirty="0" smtClean="0"/>
              <a:t>геоэкологии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E66D-031C-45F5-98F3-B06DAAE59A2E}" type="slidenum">
              <a:rPr lang="ru-RU" smtClean="0"/>
              <a:t>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367696" y="5565785"/>
            <a:ext cx="68598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Международная конференция </a:t>
            </a:r>
            <a:r>
              <a:rPr lang="ru-RU" sz="2000" b="1" i="1" dirty="0" err="1" smtClean="0">
                <a:solidFill>
                  <a:schemeClr val="accent6">
                    <a:lumMod val="75000"/>
                  </a:schemeClr>
                </a:solidFill>
              </a:rPr>
              <a:t>ИнтерКарто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000" b="1" i="1" dirty="0" err="1" smtClean="0">
                <a:solidFill>
                  <a:schemeClr val="accent6">
                    <a:lumMod val="75000"/>
                  </a:schemeClr>
                </a:solidFill>
              </a:rPr>
              <a:t>ИнтерГИС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 30</a:t>
            </a:r>
          </a:p>
          <a:p>
            <a:pPr algn="ctr"/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 2 октября 2024</a:t>
            </a:r>
            <a:endParaRPr lang="ru-RU" sz="2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287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9475"/>
          </a:xfrm>
        </p:spPr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98600"/>
            <a:ext cx="10515600" cy="5194299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В Ярославской </a:t>
            </a:r>
            <a:r>
              <a:rPr lang="ru-RU" b="1" dirty="0"/>
              <a:t>области за 1992–2019 гг.</a:t>
            </a:r>
            <a:r>
              <a:rPr lang="ru-RU" dirty="0"/>
              <a:t> преобладающей по площади траекторией трансформации землепользования оказалось </a:t>
            </a:r>
            <a:r>
              <a:rPr lang="ru-RU" b="1" dirty="0" err="1" smtClean="0"/>
              <a:t>залесение</a:t>
            </a:r>
            <a:r>
              <a:rPr lang="ru-RU" dirty="0" smtClean="0"/>
              <a:t> </a:t>
            </a:r>
            <a:r>
              <a:rPr lang="ru-RU" dirty="0"/>
              <a:t>(нетто-увеличение древесного покрова), которое стало результатом ряда процессов, зафиксированных по зарастанию пашен и мозаик с фрагментированным растительным покровом.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Среди </a:t>
            </a:r>
            <a:r>
              <a:rPr lang="ru-RU" dirty="0"/>
              <a:t>значимых траекторий – распашка на месте лесных земель.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Расширение </a:t>
            </a:r>
            <a:r>
              <a:rPr lang="ru-RU" dirty="0"/>
              <a:t>лесных земель имело место в основном зоне хвойно- </a:t>
            </a:r>
            <a:r>
              <a:rPr lang="ru-RU" dirty="0" smtClean="0"/>
              <a:t> широколиственных </a:t>
            </a:r>
            <a:r>
              <a:rPr lang="ru-RU" dirty="0"/>
              <a:t>(смешанных) лесов, а сокращение лесов – преимущественно в южно-таежной </a:t>
            </a:r>
            <a:r>
              <a:rPr lang="ru-RU" dirty="0" err="1"/>
              <a:t>подзоне</a:t>
            </a:r>
            <a:r>
              <a:rPr lang="ru-RU" dirty="0"/>
              <a:t>. </a:t>
            </a:r>
          </a:p>
          <a:p>
            <a:r>
              <a:rPr lang="ru-RU" dirty="0"/>
              <a:t>Наибольший интерес для анализа представляют </a:t>
            </a:r>
            <a:r>
              <a:rPr lang="ru-RU" b="1" dirty="0" smtClean="0"/>
              <a:t>многосоставные </a:t>
            </a:r>
            <a:r>
              <a:rPr lang="ru-RU" b="1" dirty="0"/>
              <a:t>траектории </a:t>
            </a:r>
            <a:r>
              <a:rPr lang="ru-RU" b="1" dirty="0" smtClean="0"/>
              <a:t>трансформации</a:t>
            </a:r>
            <a:r>
              <a:rPr lang="ru-RU" dirty="0" smtClean="0"/>
              <a:t>. Они обусловлены </a:t>
            </a:r>
            <a:r>
              <a:rPr lang="ru-RU" dirty="0"/>
              <a:t>разнообразными процессами, выделенными по нескольким переходами классов наземного </a:t>
            </a:r>
            <a:r>
              <a:rPr lang="ru-RU" dirty="0" smtClean="0"/>
              <a:t>покрова, и связаны и с динамикой </a:t>
            </a:r>
            <a:r>
              <a:rPr lang="ru-RU" dirty="0"/>
              <a:t>социально-экономической ситуации, </a:t>
            </a:r>
            <a:r>
              <a:rPr lang="ru-RU" dirty="0" smtClean="0"/>
              <a:t>и институциональными </a:t>
            </a:r>
            <a:r>
              <a:rPr lang="ru-RU" dirty="0"/>
              <a:t>изменениями, </a:t>
            </a:r>
            <a:r>
              <a:rPr lang="ru-RU" dirty="0" smtClean="0"/>
              <a:t>и </a:t>
            </a:r>
            <a:r>
              <a:rPr lang="ru-RU" dirty="0"/>
              <a:t>природными явлениями. Безусловно, они требуют дальнейшего изучения и интерпретации с ландшафтно-геоэкологических позиций.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E66D-031C-45F5-98F3-B06DAAE59A2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243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7288" y="692503"/>
            <a:ext cx="5768621" cy="1325563"/>
          </a:xfrm>
        </p:spPr>
        <p:txBody>
          <a:bodyPr>
            <a:noAutofit/>
          </a:bodyPr>
          <a:lstStyle/>
          <a:p>
            <a:r>
              <a:rPr lang="ru-RU" sz="3200" dirty="0" smtClean="0"/>
              <a:t>Наземный покров Ярославской области, 2019 г.  </a:t>
            </a:r>
            <a:br>
              <a:rPr lang="ru-RU" sz="3200" dirty="0" smtClean="0"/>
            </a:br>
            <a:r>
              <a:rPr lang="ru-RU" sz="3200" dirty="0" smtClean="0"/>
              <a:t>(составлено на основе данных </a:t>
            </a:r>
            <a:r>
              <a:rPr lang="en-US" sz="3200" dirty="0" smtClean="0"/>
              <a:t>European Space Agency, ESA)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07288" y="2810933"/>
            <a:ext cx="5246511" cy="3366029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Верификация данных</a:t>
            </a:r>
            <a:endParaRPr lang="en-US" sz="2000" b="1" dirty="0" smtClean="0"/>
          </a:p>
          <a:p>
            <a:pPr marL="0" indent="0">
              <a:buNone/>
            </a:pPr>
            <a:r>
              <a:rPr lang="en-US" sz="2000" dirty="0" smtClean="0"/>
              <a:t>    </a:t>
            </a:r>
            <a:r>
              <a:rPr lang="ru-RU" sz="1800" dirty="0" smtClean="0"/>
              <a:t>(ВБУ, селитебные зоны, и др.)</a:t>
            </a:r>
            <a:endParaRPr lang="ru-RU" sz="2000" dirty="0" smtClean="0"/>
          </a:p>
          <a:p>
            <a:r>
              <a:rPr lang="ru-RU" sz="2000" b="1" dirty="0" smtClean="0"/>
              <a:t>Генерализация легенды и подбор терминов для новых классов</a:t>
            </a:r>
          </a:p>
          <a:p>
            <a:pPr marL="0" indent="0">
              <a:buNone/>
            </a:pPr>
            <a:r>
              <a:rPr lang="ru-RU" sz="2000" dirty="0" smtClean="0"/>
              <a:t>    </a:t>
            </a:r>
            <a:r>
              <a:rPr lang="ru-RU" sz="1800" dirty="0" smtClean="0"/>
              <a:t>(неорошаемые пашни, сеяные луга, мозаики пашен и природной растительности -</a:t>
            </a:r>
            <a:r>
              <a:rPr lang="en-US" sz="1800" dirty="0" smtClean="0"/>
              <a:t>&gt; </a:t>
            </a:r>
            <a:r>
              <a:rPr lang="ru-RU" sz="1800" dirty="0" smtClean="0"/>
              <a:t>пашни)</a:t>
            </a:r>
          </a:p>
          <a:p>
            <a:r>
              <a:rPr lang="ru-RU" sz="2000" b="1" dirty="0" smtClean="0"/>
              <a:t>Работа в атрибутивной таблице и в</a:t>
            </a:r>
            <a:r>
              <a:rPr lang="en-US" sz="2000" b="1" dirty="0" smtClean="0"/>
              <a:t> MS Excel</a:t>
            </a:r>
            <a:r>
              <a:rPr lang="ru-RU" sz="2000" b="1" dirty="0" smtClean="0"/>
              <a:t> 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</a:t>
            </a:r>
            <a:r>
              <a:rPr lang="ru-RU" sz="1800" dirty="0" smtClean="0"/>
              <a:t>(оценка площадей)</a:t>
            </a:r>
          </a:p>
          <a:p>
            <a:pPr marL="0" indent="0">
              <a:buNone/>
            </a:pP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8132"/>
            <a:ext cx="4670778" cy="63510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E66D-031C-45F5-98F3-B06DAAE59A2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871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Изменения наземного покрова за 1992-2019 гг.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60177" y="1690688"/>
            <a:ext cx="3104445" cy="448627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Всего 95 типов перехода</a:t>
            </a:r>
            <a:endParaRPr lang="en-US" dirty="0" smtClean="0"/>
          </a:p>
          <a:p>
            <a:r>
              <a:rPr lang="ru-RU" dirty="0" smtClean="0"/>
              <a:t>Выбрано 22 типа (более 1% от </a:t>
            </a:r>
            <a:r>
              <a:rPr lang="en-US" dirty="0" smtClean="0"/>
              <a:t>S </a:t>
            </a:r>
            <a:r>
              <a:rPr lang="ru-RU" dirty="0" smtClean="0"/>
              <a:t>класса в 2019 г.) </a:t>
            </a:r>
          </a:p>
          <a:p>
            <a:r>
              <a:rPr lang="ru-RU" dirty="0" smtClean="0"/>
              <a:t>Они сгруппированы </a:t>
            </a:r>
            <a:r>
              <a:rPr lang="ru-RU" dirty="0"/>
              <a:t>в геоэкологические </a:t>
            </a:r>
            <a:r>
              <a:rPr lang="ru-RU" dirty="0" smtClean="0"/>
              <a:t>процессы и траектории трансформации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55" y="1690688"/>
            <a:ext cx="7809843" cy="4348868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E66D-031C-45F5-98F3-B06DAAE59A2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097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599" y="997303"/>
            <a:ext cx="5144911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Траектория трансформации наземного покрова (6)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4362695"/>
              </p:ext>
            </p:extLst>
          </p:nvPr>
        </p:nvGraphicFramePr>
        <p:xfrm>
          <a:off x="838200" y="2596443"/>
          <a:ext cx="10515600" cy="3580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6874933" y="1270880"/>
            <a:ext cx="51957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/>
              <a:t>Геоэкологические процессы (11)</a:t>
            </a:r>
            <a:endParaRPr lang="ru-RU" sz="4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E66D-031C-45F5-98F3-B06DAAE59A2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248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9225"/>
            <a:ext cx="10515600" cy="1044575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Траектории трансформации </a:t>
            </a:r>
            <a:r>
              <a:rPr lang="ru-RU" sz="3600" dirty="0" smtClean="0"/>
              <a:t>наземного покрова </a:t>
            </a:r>
            <a:r>
              <a:rPr lang="ru-RU" sz="3600" dirty="0"/>
              <a:t>и геоэкологические процессы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5796737"/>
              </p:ext>
            </p:extLst>
          </p:nvPr>
        </p:nvGraphicFramePr>
        <p:xfrm>
          <a:off x="838200" y="1257300"/>
          <a:ext cx="10820400" cy="5283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745306758"/>
                    </a:ext>
                  </a:extLst>
                </a:gridCol>
                <a:gridCol w="3492500">
                  <a:extLst>
                    <a:ext uri="{9D8B030D-6E8A-4147-A177-3AD203B41FA5}">
                      <a16:colId xmlns:a16="http://schemas.microsoft.com/office/drawing/2014/main" val="924989141"/>
                    </a:ext>
                  </a:extLst>
                </a:gridCol>
                <a:gridCol w="3708400">
                  <a:extLst>
                    <a:ext uri="{9D8B030D-6E8A-4147-A177-3AD203B41FA5}">
                      <a16:colId xmlns:a16="http://schemas.microsoft.com/office/drawing/2014/main" val="2575801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ТРАЕКТОРИИ</a:t>
                      </a:r>
                      <a:r>
                        <a:rPr lang="ru-RU" sz="1600" baseline="0" dirty="0" smtClean="0"/>
                        <a:t> ТРАНСФОРМАЦИИ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ГЕОЭКОЛОГИЧЕСКИЕ ПРОЦЕССЫ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ТИПЫ ИЗМЕНЕНИЙ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707654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ru-RU" sz="1600" dirty="0" smtClean="0"/>
                        <a:t>Увеличение площади древесного покрова</a:t>
                      </a:r>
                      <a:r>
                        <a:rPr lang="ru-RU" sz="1600" baseline="0" dirty="0" smtClean="0"/>
                        <a:t> (</a:t>
                      </a:r>
                      <a:r>
                        <a:rPr lang="ru-RU" sz="1600" dirty="0" err="1" smtClean="0"/>
                        <a:t>Залесение</a:t>
                      </a:r>
                      <a:r>
                        <a:rPr lang="ru-RU" sz="1600" dirty="0" smtClean="0"/>
                        <a:t>)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Зарастание древесным покровом пашен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Пашня -</a:t>
                      </a:r>
                      <a:r>
                        <a:rPr lang="en-US" sz="1600" dirty="0" smtClean="0"/>
                        <a:t>&gt;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ru-RU" sz="1600" baseline="0" dirty="0" err="1" smtClean="0"/>
                        <a:t>мелколиств.лес</a:t>
                      </a:r>
                      <a:endParaRPr lang="ru-RU" sz="1600" baseline="0" dirty="0" smtClean="0"/>
                    </a:p>
                    <a:p>
                      <a:r>
                        <a:rPr lang="ru-RU" sz="1600" baseline="0" dirty="0" smtClean="0"/>
                        <a:t>Пашня </a:t>
                      </a:r>
                      <a:r>
                        <a:rPr lang="ru-RU" sz="1600" dirty="0" smtClean="0"/>
                        <a:t>-</a:t>
                      </a:r>
                      <a:r>
                        <a:rPr lang="en-US" sz="1600" dirty="0" smtClean="0"/>
                        <a:t>&gt;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ru-RU" sz="1600" baseline="0" dirty="0" smtClean="0"/>
                        <a:t>хвойный лес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16419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Зарастание древесным покровом</a:t>
                      </a:r>
                      <a:r>
                        <a:rPr lang="ru-RU" sz="1600" baseline="0" dirty="0" smtClean="0"/>
                        <a:t> мозаики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Мозаика -</a:t>
                      </a:r>
                      <a:r>
                        <a:rPr lang="en-US" sz="1600" dirty="0" smtClean="0"/>
                        <a:t>&gt;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ru-RU" sz="1600" baseline="0" dirty="0" err="1" smtClean="0"/>
                        <a:t>мелколиств.лес</a:t>
                      </a:r>
                      <a:endParaRPr lang="ru-RU" sz="1600" baseline="0" dirty="0" smtClean="0"/>
                    </a:p>
                    <a:p>
                      <a:r>
                        <a:rPr lang="ru-RU" sz="1600" baseline="0" dirty="0" smtClean="0"/>
                        <a:t>Мозаика </a:t>
                      </a:r>
                      <a:r>
                        <a:rPr lang="ru-RU" sz="1600" dirty="0" smtClean="0"/>
                        <a:t>-</a:t>
                      </a:r>
                      <a:r>
                        <a:rPr lang="en-US" sz="1600" dirty="0" smtClean="0"/>
                        <a:t>&gt;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ru-RU" sz="1600" baseline="0" dirty="0" smtClean="0"/>
                        <a:t>смешанный лес</a:t>
                      </a:r>
                    </a:p>
                    <a:p>
                      <a:r>
                        <a:rPr lang="ru-RU" sz="1600" baseline="0" dirty="0" smtClean="0"/>
                        <a:t>Мозаика </a:t>
                      </a:r>
                      <a:r>
                        <a:rPr lang="ru-RU" sz="1600" dirty="0" smtClean="0"/>
                        <a:t>-</a:t>
                      </a:r>
                      <a:r>
                        <a:rPr lang="en-US" sz="1600" dirty="0" smtClean="0"/>
                        <a:t>&gt;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ru-RU" sz="1600" baseline="0" dirty="0" smtClean="0"/>
                        <a:t> хвойный лес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464613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ru-RU" sz="1600" dirty="0" smtClean="0"/>
                        <a:t>Сокращение площади древесного покрова 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Распашка на месте лесов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Мелколиств.леса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-</a:t>
                      </a:r>
                      <a:r>
                        <a:rPr lang="en-US" sz="1600" dirty="0" smtClean="0"/>
                        <a:t>&gt;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ru-RU" sz="1600" baseline="0" dirty="0" smtClean="0"/>
                        <a:t>пашня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00209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Расширение лугов и сенокосов на месте лесов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Мелколиств.леса</a:t>
                      </a:r>
                      <a:r>
                        <a:rPr lang="ru-RU" sz="1600" dirty="0" smtClean="0"/>
                        <a:t> -</a:t>
                      </a:r>
                      <a:r>
                        <a:rPr lang="en-US" sz="1600" dirty="0" smtClean="0"/>
                        <a:t>&gt;</a:t>
                      </a:r>
                      <a:r>
                        <a:rPr lang="ru-RU" sz="1600" dirty="0" smtClean="0"/>
                        <a:t> луга 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88894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Увеличение мозаичности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Мелколиств.леса</a:t>
                      </a:r>
                      <a:r>
                        <a:rPr lang="ru-RU" sz="1600" dirty="0" smtClean="0"/>
                        <a:t> -</a:t>
                      </a:r>
                      <a:r>
                        <a:rPr lang="en-US" sz="1600" dirty="0" smtClean="0"/>
                        <a:t>&gt;</a:t>
                      </a:r>
                      <a:r>
                        <a:rPr lang="ru-RU" sz="1600" dirty="0" smtClean="0"/>
                        <a:t> мозаика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3772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Обезлесение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Мелколиств.леса</a:t>
                      </a:r>
                      <a:r>
                        <a:rPr lang="ru-RU" sz="1600" dirty="0" smtClean="0"/>
                        <a:t> -</a:t>
                      </a:r>
                      <a:r>
                        <a:rPr lang="en-US" sz="1600" dirty="0" smtClean="0"/>
                        <a:t>&gt;</a:t>
                      </a:r>
                      <a:r>
                        <a:rPr lang="ru-RU" sz="1600" dirty="0" smtClean="0"/>
                        <a:t> земли без </a:t>
                      </a:r>
                      <a:r>
                        <a:rPr lang="ru-RU" sz="1600" dirty="0" err="1" smtClean="0"/>
                        <a:t>раст-ти</a:t>
                      </a:r>
                      <a:endParaRPr lang="ru-RU" sz="1600" dirty="0" smtClean="0"/>
                    </a:p>
                    <a:p>
                      <a:r>
                        <a:rPr lang="ru-RU" sz="1600" dirty="0" smtClean="0"/>
                        <a:t>Смешанные леса -</a:t>
                      </a:r>
                      <a:r>
                        <a:rPr lang="en-US" sz="1600" dirty="0" smtClean="0"/>
                        <a:t>&gt;</a:t>
                      </a:r>
                      <a:r>
                        <a:rPr lang="ru-RU" sz="1600" dirty="0" smtClean="0"/>
                        <a:t> земли без </a:t>
                      </a:r>
                      <a:r>
                        <a:rPr lang="ru-RU" sz="1600" dirty="0" err="1" smtClean="0"/>
                        <a:t>раст-ти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8800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ru-RU" sz="1600" dirty="0" smtClean="0"/>
                        <a:t>Заболачивание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Заболачивание на месте лесов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Мелколиств.леса</a:t>
                      </a:r>
                      <a:r>
                        <a:rPr lang="ru-RU" sz="1600" dirty="0" smtClean="0"/>
                        <a:t> -</a:t>
                      </a:r>
                      <a:r>
                        <a:rPr lang="en-US" sz="1600" dirty="0" smtClean="0"/>
                        <a:t>&gt;</a:t>
                      </a:r>
                      <a:r>
                        <a:rPr lang="ru-RU" sz="1600" dirty="0" smtClean="0"/>
                        <a:t> ВБУ</a:t>
                      </a:r>
                    </a:p>
                    <a:p>
                      <a:r>
                        <a:rPr lang="ru-RU" sz="1600" dirty="0" smtClean="0"/>
                        <a:t>Смешанные леса -</a:t>
                      </a:r>
                      <a:r>
                        <a:rPr lang="en-US" sz="1600" dirty="0" smtClean="0"/>
                        <a:t>&gt;</a:t>
                      </a:r>
                      <a:r>
                        <a:rPr lang="ru-RU" sz="1600" dirty="0" smtClean="0"/>
                        <a:t> ВБУ</a:t>
                      </a:r>
                    </a:p>
                    <a:p>
                      <a:r>
                        <a:rPr lang="ru-RU" sz="1600" dirty="0" smtClean="0"/>
                        <a:t>Мозаика -</a:t>
                      </a:r>
                      <a:r>
                        <a:rPr lang="en-US" sz="1600" dirty="0" smtClean="0"/>
                        <a:t>&gt;</a:t>
                      </a:r>
                      <a:r>
                        <a:rPr lang="ru-RU" sz="1600" dirty="0" smtClean="0"/>
                        <a:t> ВБУ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00394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Заболачивание на месте водных объектов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Водные объекты -</a:t>
                      </a:r>
                      <a:r>
                        <a:rPr lang="en-US" sz="1600" dirty="0" smtClean="0"/>
                        <a:t>&gt;</a:t>
                      </a:r>
                      <a:r>
                        <a:rPr lang="ru-RU" sz="1600" dirty="0" smtClean="0"/>
                        <a:t> ВБУ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470167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38200" y="1841500"/>
            <a:ext cx="10820400" cy="139700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3289300"/>
            <a:ext cx="10820400" cy="182880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5168900"/>
            <a:ext cx="10820400" cy="1371600"/>
          </a:xfrm>
          <a:prstGeom prst="rect">
            <a:avLst/>
          </a:prstGeom>
          <a:noFill/>
          <a:ln w="19050">
            <a:solidFill>
              <a:srgbClr val="9E5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E66D-031C-45F5-98F3-B06DAAE59A2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29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00" y="173213"/>
            <a:ext cx="11740444" cy="576087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Траектории трансформации </a:t>
            </a:r>
            <a:r>
              <a:rPr lang="ru-RU" sz="3200" dirty="0" smtClean="0"/>
              <a:t>и </a:t>
            </a:r>
            <a:r>
              <a:rPr lang="ru-RU" sz="3200" dirty="0"/>
              <a:t>геоэкологические процессы </a:t>
            </a:r>
          </a:p>
        </p:txBody>
      </p:sp>
      <p:pic>
        <p:nvPicPr>
          <p:cNvPr id="5" name="Рисунок 4" descr="Z:\Работа МГУ\Наука\Углерод_НН\InterCarto\карты\общая_page-0001_600_cr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87"/>
          <a:stretch/>
        </p:blipFill>
        <p:spPr bwMode="auto">
          <a:xfrm>
            <a:off x="1549399" y="749300"/>
            <a:ext cx="4332112" cy="610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Z:\Работа МГУ\Наука\Углерод_НН\InterCarto\карты\Процессы_page-0001_600_c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422" y="749300"/>
            <a:ext cx="4220845" cy="610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E66D-031C-45F5-98F3-B06DAAE59A2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83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00" y="173213"/>
            <a:ext cx="11740444" cy="57608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Увеличение площади древесного покрова</a:t>
            </a:r>
            <a:endParaRPr lang="ru-RU" sz="3200" b="1" dirty="0"/>
          </a:p>
        </p:txBody>
      </p:sp>
      <p:pic>
        <p:nvPicPr>
          <p:cNvPr id="5" name="Рисунок 4" descr="Z:\Работа МГУ\Наука\Углерод_НН\InterCarto\карты\общая_page-0001_600_cr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87"/>
          <a:stretch/>
        </p:blipFill>
        <p:spPr bwMode="auto">
          <a:xfrm>
            <a:off x="787399" y="749300"/>
            <a:ext cx="4332112" cy="610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Z:\Работа МГУ\Наука\Углерод_НН\InterCarto\карты\Процессы_page-0001_600_cr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422" y="749300"/>
            <a:ext cx="4220845" cy="610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537200" y="6005689"/>
            <a:ext cx="1219200" cy="3048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227711" y="3364090"/>
            <a:ext cx="2288822" cy="176106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Z:\Работа МГУ\Наука\Углерод_НН\InterCarto\карты\Процессы_page-0001_600_cr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1" t="43267" r="18560" b="28644"/>
          <a:stretch/>
        </p:blipFill>
        <p:spPr bwMode="auto">
          <a:xfrm>
            <a:off x="6465710" y="1993900"/>
            <a:ext cx="4595988" cy="3316816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936978" y="5565421"/>
            <a:ext cx="2523066" cy="22577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472644" y="5886803"/>
            <a:ext cx="331693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dirty="0" smtClean="0"/>
              <a:t>Зарастание пашен – 400 км2</a:t>
            </a:r>
          </a:p>
          <a:p>
            <a:r>
              <a:rPr lang="ru-RU" dirty="0" smtClean="0"/>
              <a:t>Зарастание мозаики – 1000 км2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E66D-031C-45F5-98F3-B06DAAE59A2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92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00" y="173213"/>
            <a:ext cx="11740444" cy="57608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Сокращение площади древесного покрова</a:t>
            </a:r>
            <a:endParaRPr lang="ru-RU" sz="3200" b="1" dirty="0"/>
          </a:p>
        </p:txBody>
      </p:sp>
      <p:pic>
        <p:nvPicPr>
          <p:cNvPr id="5" name="Рисунок 4" descr="Z:\Работа МГУ\Наука\Углерод_НН\InterCarto\карты\общая_page-0001_600_cr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87"/>
          <a:stretch/>
        </p:blipFill>
        <p:spPr bwMode="auto">
          <a:xfrm>
            <a:off x="1549399" y="749300"/>
            <a:ext cx="4332112" cy="610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Z:\Работа МГУ\Наука\Углерод_НН\InterCarto\карты\Процессы_page-0001_600_cr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749300"/>
            <a:ext cx="4220845" cy="610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310489" y="6310489"/>
            <a:ext cx="1625600" cy="46284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56500" y="952500"/>
            <a:ext cx="2655711" cy="29845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687689" y="5779910"/>
            <a:ext cx="2568222" cy="22577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244522" y="5797903"/>
            <a:ext cx="903712" cy="13723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394201" y="5681852"/>
            <a:ext cx="968535" cy="369332"/>
          </a:xfrm>
          <a:prstGeom prst="rect">
            <a:avLst/>
          </a:prstGeom>
          <a:solidFill>
            <a:srgbClr val="FFFF66">
              <a:alpha val="69020"/>
            </a:srgb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500 км2</a:t>
            </a:r>
            <a:endParaRPr lang="ru-RU" dirty="0"/>
          </a:p>
        </p:txBody>
      </p:sp>
      <p:pic>
        <p:nvPicPr>
          <p:cNvPr id="12" name="Рисунок 11" descr="Z:\Работа МГУ\Наука\Углерод_НН\InterCarto\карты\Процессы_page-0001_600_cr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0" t="39785" r="5933" b="47963"/>
          <a:stretch/>
        </p:blipFill>
        <p:spPr bwMode="auto">
          <a:xfrm>
            <a:off x="8123976" y="3290710"/>
            <a:ext cx="3822700" cy="1518004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Стрелка вправо 7"/>
          <p:cNvSpPr/>
          <p:nvPr/>
        </p:nvSpPr>
        <p:spPr>
          <a:xfrm rot="10800000">
            <a:off x="9264364" y="1537405"/>
            <a:ext cx="1333500" cy="482600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E66D-031C-45F5-98F3-B06DAAE59A2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37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00" y="173213"/>
            <a:ext cx="11740444" cy="57608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Заболачивание</a:t>
            </a:r>
            <a:endParaRPr lang="ru-RU" sz="3200" b="1" dirty="0"/>
          </a:p>
        </p:txBody>
      </p:sp>
      <p:pic>
        <p:nvPicPr>
          <p:cNvPr id="5" name="Рисунок 4" descr="Z:\Работа МГУ\Наука\Углерод_НН\InterCarto\карты\общая_page-0001_600_cr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87"/>
          <a:stretch/>
        </p:blipFill>
        <p:spPr bwMode="auto">
          <a:xfrm>
            <a:off x="1549399" y="749300"/>
            <a:ext cx="4332112" cy="610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Z:\Работа МГУ\Наука\Углерод_НН\InterCarto\карты\Процессы_page-0001_600_cr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749300"/>
            <a:ext cx="4220845" cy="61087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6477000" y="1460500"/>
            <a:ext cx="927100" cy="6096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00389" y="6197599"/>
            <a:ext cx="1398411" cy="20320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244522" y="6083300"/>
            <a:ext cx="1851978" cy="31749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404100" y="2935817"/>
            <a:ext cx="330200" cy="48048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810001" y="6056867"/>
            <a:ext cx="851515" cy="369332"/>
          </a:xfrm>
          <a:prstGeom prst="rect">
            <a:avLst/>
          </a:prstGeom>
          <a:solidFill>
            <a:srgbClr val="7030A0">
              <a:alpha val="25098"/>
            </a:srgb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/>
              <a:t>9</a:t>
            </a:r>
            <a:r>
              <a:rPr lang="ru-RU" dirty="0" smtClean="0"/>
              <a:t>0 км2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530272" y="1220258"/>
            <a:ext cx="330200" cy="76094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E66D-031C-45F5-98F3-B06DAAE59A2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63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1244</Words>
  <Application>Microsoft Office PowerPoint</Application>
  <PresentationFormat>Широкоэкранный</PresentationFormat>
  <Paragraphs>109</Paragraphs>
  <Slides>10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РЕГИОНАЛЬНАЯ ОЦЕНКА ТРАЕКТОРИЙ ТРАНСФОРМАЦИИ ЗЕМЛЕПОЛЬЗОВАНИЯ НА ОСНОВЕ ГЕОПРОСТРАНСТВЕННЫХ ДАННЫХ (НА ПРИМЕРЕ ЯРОСЛАВСКОЙ ОБЛАСТИ)</vt:lpstr>
      <vt:lpstr>Наземный покров Ярославской области, 2019 г.   (составлено на основе данных European Space Agency, ESA)</vt:lpstr>
      <vt:lpstr>Изменения наземного покрова за 1992-2019 гг. </vt:lpstr>
      <vt:lpstr>Траектория трансформации наземного покрова (6)</vt:lpstr>
      <vt:lpstr>Траектории трансформации наземного покрова и геоэкологические процессы </vt:lpstr>
      <vt:lpstr>Траектории трансформации и геоэкологические процессы </vt:lpstr>
      <vt:lpstr>Увеличение площади древесного покрова</vt:lpstr>
      <vt:lpstr>Сокращение площади древесного покрова</vt:lpstr>
      <vt:lpstr>Заболачивание</vt:lpstr>
      <vt:lpstr>Выводы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РЕГИОНАЛЬНАЯ ОЦЕНКА ТРАЕКТОРИЙ ТРАНСФОРМАЦИИ ЗЕМЛЕПОЛЬЗОВАНИЯ НА ОСНОВЕ ГЕОПРОСТРАНСТВЕННЫХ ДАННЫХ (НА ПРИМЕРЕ ЯРОСЛАВСКОЙ ОБЛАСТИ)</dc:title>
  <dc:creator>user</dc:creator>
  <cp:lastModifiedBy>user</cp:lastModifiedBy>
  <cp:revision>23</cp:revision>
  <dcterms:created xsi:type="dcterms:W3CDTF">2024-09-29T07:27:09Z</dcterms:created>
  <dcterms:modified xsi:type="dcterms:W3CDTF">2024-10-01T04:51:01Z</dcterms:modified>
</cp:coreProperties>
</file>