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9" r:id="rId2"/>
    <p:sldId id="261" r:id="rId3"/>
    <p:sldId id="318" r:id="rId4"/>
    <p:sldId id="291" r:id="rId5"/>
    <p:sldId id="319" r:id="rId6"/>
    <p:sldId id="297" r:id="rId7"/>
    <p:sldId id="299" r:id="rId8"/>
    <p:sldId id="301" r:id="rId9"/>
    <p:sldId id="307" r:id="rId10"/>
    <p:sldId id="311" r:id="rId11"/>
    <p:sldId id="320" r:id="rId12"/>
  </p:sldIdLst>
  <p:sldSz cx="9144000" cy="6858000" type="screen4x3"/>
  <p:notesSz cx="6807200" cy="9939338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1" autoAdjust="0"/>
    <p:restoredTop sz="98579" autoAdjust="0"/>
  </p:normalViewPr>
  <p:slideViewPr>
    <p:cSldViewPr>
      <p:cViewPr varScale="1">
        <p:scale>
          <a:sx n="112" d="100"/>
          <a:sy n="112" d="100"/>
        </p:scale>
        <p:origin x="16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D83FDC75-7F73-4A4A-A77C-09AADF00E0EA}" type="datetimeFigureOut">
              <a:rPr lang="ru-RU" smtClean="0"/>
              <a:pPr/>
              <a:t>01.10.2024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459226BF-1F13-42D3-80DC-373E7ADD1E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4494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48AEF76B-3757-4A0B-AF93-28494465C1DD}" type="datetimeFigureOut">
              <a:pPr/>
              <a:t>01.10.2024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75693FD4-8F83-4EF7-AC3F-0DC0388986B0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658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r>
              <a:rPr lang="ru-RU" dirty="0"/>
              <a:t>Этот шаблон можно использовать как начальный файл для представления учебных материалов группе слушателей.</a:t>
            </a:r>
          </a:p>
          <a:p>
            <a:endParaRPr lang="ru-RU" dirty="0"/>
          </a:p>
          <a:p>
            <a:pPr lvl="0"/>
            <a:r>
              <a:rPr lang="ru-RU" sz="1200" b="1" dirty="0"/>
              <a:t>Разделы</a:t>
            </a:r>
            <a:endParaRPr lang="ru-RU" sz="1200" b="0" dirty="0"/>
          </a:p>
          <a:p>
            <a:pPr lvl="0"/>
            <a:r>
              <a:rPr lang="ru-RU" sz="1200" b="0" dirty="0"/>
              <a:t>Для добавления разделов щелкните слайд правой кнопкой мыши.</a:t>
            </a:r>
            <a:r>
              <a:rPr lang="ru-RU" sz="1200" b="0" baseline="0" dirty="0"/>
              <a:t> Разделы позволяют упорядочить слайды и организовать совместную работу нескольких авторов.</a:t>
            </a:r>
            <a:endParaRPr lang="ru-RU" sz="1200" b="0" dirty="0"/>
          </a:p>
          <a:p>
            <a:pPr lvl="0"/>
            <a:endParaRPr lang="ru-RU" sz="1200" b="1" dirty="0"/>
          </a:p>
          <a:p>
            <a:pPr lvl="0"/>
            <a:r>
              <a:rPr lang="ru-RU" sz="1200" b="1" dirty="0"/>
              <a:t>Заметки</a:t>
            </a:r>
          </a:p>
          <a:p>
            <a:pPr lvl="0"/>
            <a:r>
              <a:rPr lang="ru-RU" sz="1200" dirty="0"/>
              <a:t>Используйте раздел заметок для размещения заметок докладчика или дополнительных сведений для аудитории.</a:t>
            </a:r>
            <a:r>
              <a:rPr lang="ru-RU" sz="1200" baseline="0" dirty="0"/>
              <a:t> Во время воспроизведения презентации эти заметки отображаются в представлении презентации. </a:t>
            </a:r>
          </a:p>
          <a:p>
            <a:pPr lvl="0">
              <a:buFontTx/>
              <a:buNone/>
            </a:pPr>
            <a:r>
              <a:rPr lang="ru-RU" sz="1200" dirty="0"/>
              <a:t>Обращайте внимание на размер шрифта (важно обеспечить различимость при ослабленном зрении, видеосъемке и чтении с экрана)</a:t>
            </a:r>
          </a:p>
          <a:p>
            <a:pPr lvl="0"/>
            <a:endParaRPr lang="ru-RU" sz="1200" dirty="0"/>
          </a:p>
          <a:p>
            <a:pPr lvl="0">
              <a:buFontTx/>
              <a:buNone/>
            </a:pPr>
            <a:r>
              <a:rPr lang="ru-RU" sz="1200" b="1" dirty="0"/>
              <a:t>Сочетаемые цвета </a:t>
            </a:r>
          </a:p>
          <a:p>
            <a:pPr lvl="0">
              <a:buFontTx/>
              <a:buNone/>
            </a:pPr>
            <a:r>
              <a:rPr lang="ru-RU" sz="1200" dirty="0"/>
              <a:t>Обратите особое внимание на графики, диаграммы и надписи.</a:t>
            </a:r>
            <a:r>
              <a:rPr lang="ru-RU" sz="1200" baseline="0" dirty="0"/>
              <a:t> </a:t>
            </a:r>
            <a:endParaRPr lang="ru-RU" sz="1200" dirty="0"/>
          </a:p>
          <a:p>
            <a:pPr lvl="0"/>
            <a:r>
              <a:rPr lang="ru-RU" sz="1200" dirty="0"/>
              <a:t>Учтите, что печать будет выполняться </a:t>
            </a:r>
            <a:r>
              <a:rPr lang="ru-RU" sz="1200" dirty="0" err="1"/>
              <a:t>в черно-белом режиме или в оттенках серого</a:t>
            </a:r>
            <a:r>
              <a:rPr lang="ru-RU" sz="1200" dirty="0"/>
              <a:t>. Выполните пробную печать, чтобы убедиться в сохранении разницы между цветами при печати </a:t>
            </a:r>
            <a:r>
              <a:rPr lang="ru-RU" sz="1200" dirty="0" err="1"/>
              <a:t>в черно-белом режиме или в оттенках серого</a:t>
            </a:r>
            <a:r>
              <a:rPr lang="ru-RU" sz="1200" dirty="0"/>
              <a:t>.</a:t>
            </a:r>
          </a:p>
          <a:p>
            <a:pPr lvl="0">
              <a:buFontTx/>
              <a:buNone/>
            </a:pPr>
            <a:endParaRPr lang="ru-RU" sz="1200" dirty="0"/>
          </a:p>
          <a:p>
            <a:pPr lvl="0">
              <a:buFontTx/>
              <a:buNone/>
            </a:pPr>
            <a:r>
              <a:rPr lang="ru-RU" sz="1200" b="1" dirty="0"/>
              <a:t>Диаграммы, таблицы и графики</a:t>
            </a:r>
          </a:p>
          <a:p>
            <a:pPr lvl="0"/>
            <a:r>
              <a:rPr lang="ru-RU" sz="1200" dirty="0"/>
              <a:t>Не усложняйте восприятие: по возможности используйте согласованные, простые стили и цвета.</a:t>
            </a:r>
          </a:p>
          <a:p>
            <a:pPr lvl="0"/>
            <a:r>
              <a:rPr lang="ru-RU" sz="1200" dirty="0"/>
              <a:t>Снабдите все диаграммы и таблицы подписями.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853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/>
              <a:t>Дайте краткий обзор презентации.</a:t>
            </a:r>
            <a:r>
              <a:rPr lang="ru-RU" baseline="0" dirty="0"/>
              <a:t> О</a:t>
            </a:r>
            <a:r>
              <a:rPr lang="ru-RU" dirty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/>
              <a:t>Представьте каждую из основных тем.</a:t>
            </a:r>
          </a:p>
          <a:p>
            <a:r>
              <a:rPr lang="ru-RU" dirty="0"/>
              <a:t>Чтобы предоставить слушателям ориентир, можно</a:t>
            </a:r>
            <a:r>
              <a:rPr lang="ru-RU" baseline="0" dirty="0"/>
              <a:t> можете </a:t>
            </a:r>
            <a:r>
              <a:rPr lang="ru-RU" dirty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358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/>
              <a:t>Дайте краткий обзор презентации.</a:t>
            </a:r>
            <a:r>
              <a:rPr lang="ru-RU" baseline="0" dirty="0"/>
              <a:t> О</a:t>
            </a:r>
            <a:r>
              <a:rPr lang="ru-RU" dirty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/>
              <a:t>Представьте каждую из основных тем.</a:t>
            </a:r>
          </a:p>
          <a:p>
            <a:r>
              <a:rPr lang="ru-RU" dirty="0"/>
              <a:t>Чтобы предоставить слушателям ориентир, можно</a:t>
            </a:r>
            <a:r>
              <a:rPr lang="ru-RU" baseline="0" dirty="0"/>
              <a:t> можете </a:t>
            </a:r>
            <a:r>
              <a:rPr lang="ru-RU" dirty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834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ru-RU"/>
              <a:t>Образец подзаголовка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ru-RU" sz="2000" baseline="0"/>
            </a:lvl1pPr>
          </a:lstStyle>
          <a:p>
            <a:r>
              <a:rPr kumimoji="0"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ru-RU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01.10.2024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01.10.2024</a:t>
            </a:fld>
            <a:endParaRPr kumimoji="0"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01.10.2024</a:t>
            </a:fld>
            <a:endParaRPr kumimoji="0"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01.10.2024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ru-RU" sz="1800"/>
            </a:lvl1pPr>
          </a:lstStyle>
          <a:p>
            <a:r>
              <a:rPr kumimoji="0"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ru-RU"/>
            </a:lvl1pPr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ru-RU" sz="3200">
                <a:latin typeface="+mn-lt"/>
              </a:defRPr>
            </a:lvl1pPr>
            <a:lvl2pPr eaLnBrk="1" latinLnBrk="0" hangingPunct="1">
              <a:defRPr kumimoji="0" lang="ru-RU" sz="2800">
                <a:latin typeface="+mn-lt"/>
              </a:defRPr>
            </a:lvl2pPr>
            <a:lvl3pPr eaLnBrk="1" latinLnBrk="0" hangingPunct="1">
              <a:defRPr kumimoji="0" lang="ru-RU" sz="2400">
                <a:latin typeface="+mn-lt"/>
              </a:defRPr>
            </a:lvl3pPr>
            <a:lvl4pPr eaLnBrk="1" latinLnBrk="0" hangingPunct="1">
              <a:defRPr kumimoji="0" lang="ru-RU" sz="2400">
                <a:latin typeface="+mn-lt"/>
              </a:defRPr>
            </a:lvl4pPr>
            <a:lvl5pPr eaLnBrk="1" latinLnBrk="0" hangingPunct="1">
              <a:defRPr kumimoji="0" lang="ru-RU" sz="2400">
                <a:latin typeface="+mn-lt"/>
              </a:defRPr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01.10.2024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ru-RU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ru-RU" sz="2800"/>
            </a:lvl1pPr>
            <a:lvl2pPr eaLnBrk="1" latinLnBrk="0" hangingPunct="1">
              <a:defRPr kumimoji="0" lang="ru-RU" sz="2400"/>
            </a:lvl2pPr>
            <a:lvl3pPr eaLnBrk="1" latinLnBrk="0" hangingPunct="1">
              <a:defRPr kumimoji="0" lang="ru-RU" sz="2000"/>
            </a:lvl3pPr>
            <a:lvl4pPr eaLnBrk="1" latinLnBrk="0" hangingPunct="1">
              <a:defRPr kumimoji="0" lang="ru-RU" sz="1800"/>
            </a:lvl4pPr>
            <a:lvl5pPr eaLnBrk="1" latinLnBrk="0" hangingPunct="1">
              <a:defRPr kumimoji="0" lang="ru-RU" sz="1800"/>
            </a:lvl5pPr>
            <a:lvl6pPr eaLnBrk="1" latinLnBrk="0" hangingPunct="1">
              <a:defRPr kumimoji="0" lang="ru-RU" sz="1800"/>
            </a:lvl6pPr>
            <a:lvl7pPr eaLnBrk="1" latinLnBrk="0" hangingPunct="1">
              <a:defRPr kumimoji="0" lang="ru-RU" sz="1800"/>
            </a:lvl7pPr>
            <a:lvl8pPr eaLnBrk="1" latinLnBrk="0" hangingPunct="1">
              <a:defRPr kumimoji="0" lang="ru-RU" sz="1800"/>
            </a:lvl8pPr>
            <a:lvl9pPr eaLnBrk="1" latinLnBrk="0" hangingPunct="1">
              <a:defRPr kumimoji="0" lang="ru-RU" sz="1800"/>
            </a:lvl9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ru-RU" sz="2800"/>
            </a:lvl1pPr>
            <a:lvl2pPr eaLnBrk="1" latinLnBrk="0" hangingPunct="1">
              <a:defRPr kumimoji="0" lang="ru-RU" sz="2400"/>
            </a:lvl2pPr>
            <a:lvl3pPr eaLnBrk="1" latinLnBrk="0" hangingPunct="1">
              <a:defRPr kumimoji="0" lang="ru-RU" sz="2000"/>
            </a:lvl3pPr>
            <a:lvl4pPr eaLnBrk="1" latinLnBrk="0" hangingPunct="1">
              <a:defRPr kumimoji="0" lang="ru-RU" sz="1800"/>
            </a:lvl4pPr>
            <a:lvl5pPr eaLnBrk="1" latinLnBrk="0" hangingPunct="1">
              <a:defRPr kumimoji="0" lang="ru-RU" sz="1800"/>
            </a:lvl5pPr>
            <a:lvl6pPr eaLnBrk="1" latinLnBrk="0" hangingPunct="1">
              <a:defRPr kumimoji="0" lang="ru-RU" sz="1800"/>
            </a:lvl6pPr>
            <a:lvl7pPr eaLnBrk="1" latinLnBrk="0" hangingPunct="1">
              <a:defRPr kumimoji="0" lang="ru-RU" sz="1800"/>
            </a:lvl7pPr>
            <a:lvl8pPr eaLnBrk="1" latinLnBrk="0" hangingPunct="1">
              <a:defRPr kumimoji="0" lang="ru-RU" sz="1800"/>
            </a:lvl8pPr>
            <a:lvl9pPr eaLnBrk="1" latinLnBrk="0" hangingPunct="1">
              <a:defRPr kumimoji="0" lang="ru-RU" sz="1800"/>
            </a:lvl9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01.10.2024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ru-RU"/>
            </a:lvl1pPr>
          </a:lstStyle>
          <a:p>
            <a:pPr eaLnBrk="1" latinLnBrk="0" hangingPunct="1"/>
            <a:r>
              <a:rPr lang="ru-RU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ru-RU" sz="2400" b="1"/>
            </a:lvl1pPr>
            <a:lvl2pPr marL="457200" indent="0" eaLnBrk="1" latinLnBrk="0" hangingPunct="1">
              <a:buNone/>
              <a:defRPr kumimoji="0" lang="ru-RU" sz="2000" b="1"/>
            </a:lvl2pPr>
            <a:lvl3pPr marL="914400" indent="0" eaLnBrk="1" latinLnBrk="0" hangingPunct="1">
              <a:buNone/>
              <a:defRPr kumimoji="0" lang="ru-RU" sz="1800" b="1"/>
            </a:lvl3pPr>
            <a:lvl4pPr marL="1371600" indent="0" eaLnBrk="1" latinLnBrk="0" hangingPunct="1">
              <a:buNone/>
              <a:defRPr kumimoji="0" lang="ru-RU" sz="1600" b="1"/>
            </a:lvl4pPr>
            <a:lvl5pPr marL="1828800" indent="0" eaLnBrk="1" latinLnBrk="0" hangingPunct="1">
              <a:buNone/>
              <a:defRPr kumimoji="0" lang="ru-RU" sz="1600" b="1"/>
            </a:lvl5pPr>
            <a:lvl6pPr marL="2286000" indent="0" eaLnBrk="1" latinLnBrk="0" hangingPunct="1">
              <a:buNone/>
              <a:defRPr kumimoji="0" lang="ru-RU" sz="1600" b="1"/>
            </a:lvl6pPr>
            <a:lvl7pPr marL="2743200" indent="0" eaLnBrk="1" latinLnBrk="0" hangingPunct="1">
              <a:buNone/>
              <a:defRPr kumimoji="0" lang="ru-RU" sz="1600" b="1"/>
            </a:lvl7pPr>
            <a:lvl8pPr marL="3200400" indent="0" eaLnBrk="1" latinLnBrk="0" hangingPunct="1">
              <a:buNone/>
              <a:defRPr kumimoji="0" lang="ru-RU" sz="1600" b="1"/>
            </a:lvl8pPr>
            <a:lvl9pPr marL="3657600" indent="0" eaLnBrk="1" latinLnBrk="0" hangingPunct="1">
              <a:buNone/>
              <a:defRPr kumimoji="0" lang="ru-RU" sz="1600" b="1"/>
            </a:lvl9pPr>
          </a:lstStyle>
          <a:p>
            <a:pPr lvl="0" eaLnBrk="1" latinLnBrk="0" hangingPunct="1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ru-RU" sz="2400"/>
            </a:lvl1pPr>
            <a:lvl2pPr eaLnBrk="1" latinLnBrk="0" hangingPunct="1">
              <a:defRPr kumimoji="0" lang="ru-RU" sz="2000"/>
            </a:lvl2pPr>
            <a:lvl3pPr eaLnBrk="1" latinLnBrk="0" hangingPunct="1">
              <a:defRPr kumimoji="0" lang="ru-RU" sz="1800"/>
            </a:lvl3pPr>
            <a:lvl4pPr eaLnBrk="1" latinLnBrk="0" hangingPunct="1">
              <a:defRPr kumimoji="0" lang="ru-RU" sz="1600"/>
            </a:lvl4pPr>
            <a:lvl5pPr eaLnBrk="1" latinLnBrk="0" hangingPunct="1">
              <a:defRPr kumimoji="0" lang="ru-RU" sz="1600"/>
            </a:lvl5pPr>
            <a:lvl6pPr eaLnBrk="1" latinLnBrk="0" hangingPunct="1">
              <a:defRPr kumimoji="0" lang="ru-RU" sz="1600"/>
            </a:lvl6pPr>
            <a:lvl7pPr eaLnBrk="1" latinLnBrk="0" hangingPunct="1">
              <a:defRPr kumimoji="0" lang="ru-RU" sz="1600"/>
            </a:lvl7pPr>
            <a:lvl8pPr eaLnBrk="1" latinLnBrk="0" hangingPunct="1">
              <a:defRPr kumimoji="0" lang="ru-RU" sz="1600"/>
            </a:lvl8pPr>
            <a:lvl9pPr eaLnBrk="1" latinLnBrk="0" hangingPunct="1">
              <a:defRPr kumimoji="0" lang="ru-RU" sz="1600"/>
            </a:lvl9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ru-RU" sz="2400" b="1"/>
            </a:lvl1pPr>
            <a:lvl2pPr marL="457200" indent="0" eaLnBrk="1" latinLnBrk="0" hangingPunct="1">
              <a:buNone/>
              <a:defRPr kumimoji="0" lang="ru-RU" sz="2000" b="1"/>
            </a:lvl2pPr>
            <a:lvl3pPr marL="914400" indent="0" eaLnBrk="1" latinLnBrk="0" hangingPunct="1">
              <a:buNone/>
              <a:defRPr kumimoji="0" lang="ru-RU" sz="1800" b="1"/>
            </a:lvl3pPr>
            <a:lvl4pPr marL="1371600" indent="0" eaLnBrk="1" latinLnBrk="0" hangingPunct="1">
              <a:buNone/>
              <a:defRPr kumimoji="0" lang="ru-RU" sz="1600" b="1"/>
            </a:lvl4pPr>
            <a:lvl5pPr marL="1828800" indent="0" eaLnBrk="1" latinLnBrk="0" hangingPunct="1">
              <a:buNone/>
              <a:defRPr kumimoji="0" lang="ru-RU" sz="1600" b="1"/>
            </a:lvl5pPr>
            <a:lvl6pPr marL="2286000" indent="0" eaLnBrk="1" latinLnBrk="0" hangingPunct="1">
              <a:buNone/>
              <a:defRPr kumimoji="0" lang="ru-RU" sz="1600" b="1"/>
            </a:lvl6pPr>
            <a:lvl7pPr marL="2743200" indent="0" eaLnBrk="1" latinLnBrk="0" hangingPunct="1">
              <a:buNone/>
              <a:defRPr kumimoji="0" lang="ru-RU" sz="1600" b="1"/>
            </a:lvl7pPr>
            <a:lvl8pPr marL="3200400" indent="0" eaLnBrk="1" latinLnBrk="0" hangingPunct="1">
              <a:buNone/>
              <a:defRPr kumimoji="0" lang="ru-RU" sz="1600" b="1"/>
            </a:lvl8pPr>
            <a:lvl9pPr marL="3657600" indent="0" eaLnBrk="1" latinLnBrk="0" hangingPunct="1">
              <a:buNone/>
              <a:defRPr kumimoji="0" lang="ru-RU" sz="1600" b="1"/>
            </a:lvl9pPr>
          </a:lstStyle>
          <a:p>
            <a:pPr lvl="0" eaLnBrk="1" latinLnBrk="0" hangingPunct="1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ru-RU" sz="2400"/>
            </a:lvl1pPr>
            <a:lvl2pPr eaLnBrk="1" latinLnBrk="0" hangingPunct="1">
              <a:defRPr kumimoji="0" lang="ru-RU" sz="2000"/>
            </a:lvl2pPr>
            <a:lvl3pPr eaLnBrk="1" latinLnBrk="0" hangingPunct="1">
              <a:defRPr kumimoji="0" lang="ru-RU" sz="1800"/>
            </a:lvl3pPr>
            <a:lvl4pPr eaLnBrk="1" latinLnBrk="0" hangingPunct="1">
              <a:defRPr kumimoji="0" lang="ru-RU" sz="1600"/>
            </a:lvl4pPr>
            <a:lvl5pPr eaLnBrk="1" latinLnBrk="0" hangingPunct="1">
              <a:defRPr kumimoji="0" lang="ru-RU" sz="1600"/>
            </a:lvl5pPr>
            <a:lvl6pPr eaLnBrk="1" latinLnBrk="0" hangingPunct="1">
              <a:defRPr kumimoji="0" lang="ru-RU" sz="1600"/>
            </a:lvl6pPr>
            <a:lvl7pPr eaLnBrk="1" latinLnBrk="0" hangingPunct="1">
              <a:defRPr kumimoji="0" lang="ru-RU" sz="1600"/>
            </a:lvl7pPr>
            <a:lvl8pPr eaLnBrk="1" latinLnBrk="0" hangingPunct="1">
              <a:defRPr kumimoji="0" lang="ru-RU" sz="1600"/>
            </a:lvl8pPr>
            <a:lvl9pPr eaLnBrk="1" latinLnBrk="0" hangingPunct="1">
              <a:defRPr kumimoji="0" lang="ru-RU" sz="1600"/>
            </a:lvl9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01.10.2024</a:t>
            </a:fld>
            <a:endParaRPr kumimoji="0"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ru-RU" sz="2000" b="1"/>
            </a:lvl1pPr>
          </a:lstStyle>
          <a:p>
            <a:pPr eaLnBrk="1" latinLnBrk="0" hangingPunct="1"/>
            <a:r>
              <a:rPr lang="ru-RU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ru-RU" sz="3200"/>
            </a:lvl1pPr>
            <a:lvl2pPr eaLnBrk="1" latinLnBrk="0" hangingPunct="1">
              <a:defRPr kumimoji="0" lang="ru-RU" sz="2800"/>
            </a:lvl2pPr>
            <a:lvl3pPr eaLnBrk="1" latinLnBrk="0" hangingPunct="1">
              <a:defRPr kumimoji="0" lang="ru-RU" sz="2400"/>
            </a:lvl3pPr>
            <a:lvl4pPr eaLnBrk="1" latinLnBrk="0" hangingPunct="1">
              <a:defRPr kumimoji="0" lang="ru-RU" sz="2000"/>
            </a:lvl4pPr>
            <a:lvl5pPr eaLnBrk="1" latinLnBrk="0" hangingPunct="1">
              <a:defRPr kumimoji="0" lang="ru-RU" sz="2000"/>
            </a:lvl5pPr>
            <a:lvl6pPr eaLnBrk="1" latinLnBrk="0" hangingPunct="1">
              <a:defRPr kumimoji="0" lang="ru-RU" sz="2000"/>
            </a:lvl6pPr>
            <a:lvl7pPr eaLnBrk="1" latinLnBrk="0" hangingPunct="1">
              <a:defRPr kumimoji="0" lang="ru-RU" sz="2000"/>
            </a:lvl7pPr>
            <a:lvl8pPr eaLnBrk="1" latinLnBrk="0" hangingPunct="1">
              <a:defRPr kumimoji="0" lang="ru-RU" sz="2000"/>
            </a:lvl8pPr>
            <a:lvl9pPr eaLnBrk="1" latinLnBrk="0" hangingPunct="1">
              <a:defRPr kumimoji="0" lang="ru-RU" sz="2000"/>
            </a:lvl9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ru-RU" sz="1400"/>
            </a:lvl1pPr>
            <a:lvl2pPr marL="457200" indent="0" eaLnBrk="1" latinLnBrk="0" hangingPunct="1">
              <a:buNone/>
              <a:defRPr kumimoji="0" lang="ru-RU" sz="1200"/>
            </a:lvl2pPr>
            <a:lvl3pPr marL="914400" indent="0" eaLnBrk="1" latinLnBrk="0" hangingPunct="1">
              <a:buNone/>
              <a:defRPr kumimoji="0" lang="ru-RU" sz="1000"/>
            </a:lvl3pPr>
            <a:lvl4pPr marL="1371600" indent="0" eaLnBrk="1" latinLnBrk="0" hangingPunct="1">
              <a:buNone/>
              <a:defRPr kumimoji="0" lang="ru-RU" sz="900"/>
            </a:lvl4pPr>
            <a:lvl5pPr marL="1828800" indent="0" eaLnBrk="1" latinLnBrk="0" hangingPunct="1">
              <a:buNone/>
              <a:defRPr kumimoji="0" lang="ru-RU" sz="900"/>
            </a:lvl5pPr>
            <a:lvl6pPr marL="2286000" indent="0" eaLnBrk="1" latinLnBrk="0" hangingPunct="1">
              <a:buNone/>
              <a:defRPr kumimoji="0" lang="ru-RU" sz="900"/>
            </a:lvl6pPr>
            <a:lvl7pPr marL="2743200" indent="0" eaLnBrk="1" latinLnBrk="0" hangingPunct="1">
              <a:buNone/>
              <a:defRPr kumimoji="0" lang="ru-RU" sz="900"/>
            </a:lvl7pPr>
            <a:lvl8pPr marL="3200400" indent="0" eaLnBrk="1" latinLnBrk="0" hangingPunct="1">
              <a:buNone/>
              <a:defRPr kumimoji="0" lang="ru-RU" sz="900"/>
            </a:lvl8pPr>
            <a:lvl9pPr marL="3657600" indent="0" eaLnBrk="1" latinLnBrk="0" hangingPunct="1">
              <a:buNone/>
              <a:defRPr kumimoji="0" lang="ru-RU" sz="900"/>
            </a:lvl9pPr>
          </a:lstStyle>
          <a:p>
            <a:pPr lvl="0" eaLnBrk="1" latinLnBrk="0" hangingPunct="1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01.10.2024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ru-RU" sz="2000" b="1"/>
            </a:lvl1pPr>
          </a:lstStyle>
          <a:p>
            <a:pPr eaLnBrk="1" latinLnBrk="0" hangingPunct="1"/>
            <a:r>
              <a:rPr lang="ru-RU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ru-RU" sz="3200"/>
            </a:lvl1pPr>
            <a:lvl2pPr marL="457200" indent="0" eaLnBrk="1" latinLnBrk="0" hangingPunct="1">
              <a:buNone/>
              <a:defRPr kumimoji="0" lang="ru-RU" sz="2800"/>
            </a:lvl2pPr>
            <a:lvl3pPr marL="914400" indent="0" eaLnBrk="1" latinLnBrk="0" hangingPunct="1">
              <a:buNone/>
              <a:defRPr kumimoji="0" lang="ru-RU" sz="2400"/>
            </a:lvl3pPr>
            <a:lvl4pPr marL="1371600" indent="0" eaLnBrk="1" latinLnBrk="0" hangingPunct="1">
              <a:buNone/>
              <a:defRPr kumimoji="0" lang="ru-RU" sz="2000"/>
            </a:lvl4pPr>
            <a:lvl5pPr marL="1828800" indent="0" eaLnBrk="1" latinLnBrk="0" hangingPunct="1">
              <a:buNone/>
              <a:defRPr kumimoji="0" lang="ru-RU" sz="2000"/>
            </a:lvl5pPr>
            <a:lvl6pPr marL="2286000" indent="0" eaLnBrk="1" latinLnBrk="0" hangingPunct="1">
              <a:buNone/>
              <a:defRPr kumimoji="0" lang="ru-RU" sz="2000"/>
            </a:lvl6pPr>
            <a:lvl7pPr marL="2743200" indent="0" eaLnBrk="1" latinLnBrk="0" hangingPunct="1">
              <a:buNone/>
              <a:defRPr kumimoji="0" lang="ru-RU" sz="2000"/>
            </a:lvl7pPr>
            <a:lvl8pPr marL="3200400" indent="0" eaLnBrk="1" latinLnBrk="0" hangingPunct="1">
              <a:buNone/>
              <a:defRPr kumimoji="0" lang="ru-RU" sz="2000"/>
            </a:lvl8pPr>
            <a:lvl9pPr marL="3657600" indent="0" eaLnBrk="1" latinLnBrk="0" hangingPunct="1">
              <a:buNone/>
              <a:defRPr kumimoji="0" lang="ru-RU" sz="2000"/>
            </a:lvl9pPr>
          </a:lstStyle>
          <a:p>
            <a:pPr eaLnBrk="1" latinLnBrk="0" hangingPunct="1"/>
            <a:r>
              <a:rPr lang="ru-RU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ru-RU" sz="1400"/>
            </a:lvl1pPr>
            <a:lvl2pPr marL="457200" indent="0" eaLnBrk="1" latinLnBrk="0" hangingPunct="1">
              <a:buNone/>
              <a:defRPr kumimoji="0" lang="ru-RU" sz="1200"/>
            </a:lvl2pPr>
            <a:lvl3pPr marL="914400" indent="0" eaLnBrk="1" latinLnBrk="0" hangingPunct="1">
              <a:buNone/>
              <a:defRPr kumimoji="0" lang="ru-RU" sz="1000"/>
            </a:lvl3pPr>
            <a:lvl4pPr marL="1371600" indent="0" eaLnBrk="1" latinLnBrk="0" hangingPunct="1">
              <a:buNone/>
              <a:defRPr kumimoji="0" lang="ru-RU" sz="900"/>
            </a:lvl4pPr>
            <a:lvl5pPr marL="1828800" indent="0" eaLnBrk="1" latinLnBrk="0" hangingPunct="1">
              <a:buNone/>
              <a:defRPr kumimoji="0" lang="ru-RU" sz="900"/>
            </a:lvl5pPr>
            <a:lvl6pPr marL="2286000" indent="0" eaLnBrk="1" latinLnBrk="0" hangingPunct="1">
              <a:buNone/>
              <a:defRPr kumimoji="0" lang="ru-RU" sz="900"/>
            </a:lvl6pPr>
            <a:lvl7pPr marL="2743200" indent="0" eaLnBrk="1" latinLnBrk="0" hangingPunct="1">
              <a:buNone/>
              <a:defRPr kumimoji="0" lang="ru-RU" sz="900"/>
            </a:lvl7pPr>
            <a:lvl8pPr marL="3200400" indent="0" eaLnBrk="1" latinLnBrk="0" hangingPunct="1">
              <a:buNone/>
              <a:defRPr kumimoji="0" lang="ru-RU" sz="900"/>
            </a:lvl8pPr>
            <a:lvl9pPr marL="3657600" indent="0" eaLnBrk="1" latinLnBrk="0" hangingPunct="1">
              <a:buNone/>
              <a:defRPr kumimoji="0" lang="ru-RU" sz="900"/>
            </a:lvl9pPr>
          </a:lstStyle>
          <a:p>
            <a:pPr lvl="0" eaLnBrk="1" latinLnBrk="0" hangingPunct="1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01.10.2024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ru-RU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01.10.2024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ru-RU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01.10.2024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01.10.2024</a:t>
            </a:fld>
            <a:endParaRPr kumimoji="0"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kumimoji="0" lang="ru-RU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xStyles>
    <p:titleStyle>
      <a:lvl1pPr algn="l" defTabSz="914400" rtl="0" eaLnBrk="1" latinLnBrk="0" hangingPunct="1">
        <a:spcBef>
          <a:spcPct val="0"/>
        </a:spcBef>
        <a:buNone/>
        <a:defRPr kumimoji="0"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ru-RU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ru-RU"/>
      </a:defPPr>
      <a:lvl1pPr marL="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081724" y="1916832"/>
            <a:ext cx="7992888" cy="2016224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800" dirty="0">
                <a:solidFill>
                  <a:schemeClr val="tx2"/>
                </a:solidFill>
              </a:rPr>
              <a:t>проблемы разработки и внедрения проектов определения границ и разграничения территорий санитарно-защитных производственных объектов в черте г. Усть-Каменогорска ВКО и области Абай»</a:t>
            </a:r>
            <a:br>
              <a:rPr lang="ru-RU" sz="2800" dirty="0">
                <a:solidFill>
                  <a:schemeClr val="tx2"/>
                </a:solidFill>
              </a:rPr>
            </a:br>
            <a:r>
              <a:rPr lang="ru-RU" sz="2800" dirty="0"/>
              <a:t> </a:t>
            </a:r>
            <a:br>
              <a:rPr lang="ru-RU" sz="2800" dirty="0"/>
            </a:b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99992" y="4221088"/>
            <a:ext cx="44284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Д.т.н., профессор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ВКТУ им. Д.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Серикбаева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Максимов В.А.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специалист ТОО «АЛТАЙ ГЕОСЕРВИС»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Клишина М.М.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067944" y="5756457"/>
            <a:ext cx="4984251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39552" y="129900"/>
            <a:ext cx="86044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Согласно зарубежному опыту, можно сказать, что фактически же создание СЗЗ означало расточительное расходование земли</a:t>
            </a:r>
          </a:p>
        </p:txBody>
      </p:sp>
      <p:sp>
        <p:nvSpPr>
          <p:cNvPr id="2" name="Стрелка вниз 1"/>
          <p:cNvSpPr/>
          <p:nvPr/>
        </p:nvSpPr>
        <p:spPr>
          <a:xfrm>
            <a:off x="4283968" y="1514895"/>
            <a:ext cx="720080" cy="9059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889448" y="2564904"/>
            <a:ext cx="590465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Решать проблему на месте ее возникновения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4283968" y="3459111"/>
            <a:ext cx="720080" cy="9059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907704" y="4509120"/>
            <a:ext cx="590465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Установка современных фильтров, защищающих устройств, отвечающих международным стандартам</a:t>
            </a:r>
          </a:p>
        </p:txBody>
      </p:sp>
    </p:spTree>
    <p:extLst>
      <p:ext uri="{BB962C8B-B14F-4D97-AF65-F5344CB8AC3E}">
        <p14:creationId xmlns:p14="http://schemas.microsoft.com/office/powerpoint/2010/main" val="3729077188"/>
      </p:ext>
    </p:extLst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51520" y="2569488"/>
            <a:ext cx="91450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rgbClr val="FF0000"/>
                </a:solidFill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3223669263"/>
      </p:ext>
    </p:extLst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39552" y="188641"/>
            <a:ext cx="8424936" cy="3960439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 реализации государственных решений в системе обеспечения рационального использования земель практически не исследован</a:t>
            </a:r>
          </a:p>
          <a:p>
            <a:endParaRPr lang="ru-RU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 исследования</a:t>
            </a:r>
            <a:r>
              <a:rPr lang="ru-R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система норм и регламентов использования земель в санитарно-защитных зонах (СЗЗ) производственных и иных предприятий на территории ВКО и области Абай</a:t>
            </a:r>
          </a:p>
          <a:p>
            <a:pPr algn="just"/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исследования: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выявить соответствие идеологии и нормативно-методологического режима землепользования в СЗЗ, оценить его эффективность</a:t>
            </a:r>
          </a:p>
        </p:txBody>
      </p:sp>
      <p:sp>
        <p:nvSpPr>
          <p:cNvPr id="3" name="Content Placeholder 4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15543" y="4149080"/>
            <a:ext cx="8136904" cy="2304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ru-RU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ru-RU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ru-RU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ru-RU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ru-RU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Новизна/актуальность: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проблема рационального использования земель в РК – это проблема, актуальность которой обусловлена, прежде всего, социально-экономическими преобразованиями в стране – сменой всего уклада земельных отношений, необходимостью формирования нового порядка и регламентов нормативно-правового, экономического и технологического регулирования системы управления земельными ресурсами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700808"/>
            <a:ext cx="5436096" cy="4017777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1043608" y="588750"/>
            <a:ext cx="86044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Согласно ст. 121 Земельного Кодекса Республики Казахстан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173820"/>
            <a:ext cx="28083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« …в целях обеспечения безопасности населения и создания необходимых условий для эксплуатации промышленных, транспортных и иных объектов устанавливаются зоны, в пределах которых ограничиваются или запрещаются те виды деятельности, которые не совместимы с целями установления зон»</a:t>
            </a:r>
            <a:endParaRPr lang="ru-RU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486489"/>
      </p:ext>
    </p:extLst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8330" y="38974"/>
            <a:ext cx="81369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Согласно ст. 58 Закона «Об архитектурной, градостроительной и строительной деятельности в Республике Казахстан»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«санитарно-защитная зона - территория, отделяющая зоны специального назначения, а также промышленные предприятия и другие производственные, коммунальные и складские объекты в населенном пункте от близлежащих селитебных территорий, зданий и сооружений жилищно-гражданского назначения в целях ослабления воздействия на них неблагоприятных факторов» 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21545" y="2816932"/>
            <a:ext cx="778368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«Санитарно-эпидемиологические требования по установлению санитарно-защитной зоны производственных объектов»»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66846" y="3537012"/>
            <a:ext cx="6624736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- объекты I класса опасности с СЗЗ 1000 м и более; </a:t>
            </a:r>
          </a:p>
          <a:p>
            <a:pPr algn="ctr"/>
            <a:r>
              <a:rPr lang="ru-RU" dirty="0"/>
              <a:t>- объекты II класса опасности с СЗЗ от 500 м до 999 м; </a:t>
            </a:r>
          </a:p>
          <a:p>
            <a:pPr algn="ctr"/>
            <a:r>
              <a:rPr lang="ru-RU" dirty="0"/>
              <a:t>- объекты III класса опасности с СЗЗ от 300 м до 499 м; </a:t>
            </a:r>
          </a:p>
          <a:p>
            <a:pPr algn="ctr"/>
            <a:r>
              <a:rPr lang="ru-RU" dirty="0"/>
              <a:t>- объекты IV класса опасности с СЗЗ от 100 м до 299 м;</a:t>
            </a:r>
          </a:p>
          <a:p>
            <a:pPr algn="ctr"/>
            <a:r>
              <a:rPr lang="ru-RU" dirty="0"/>
              <a:t>- объекты V класса опасности с СЗЗ от 0 м до 99 м.</a:t>
            </a:r>
          </a:p>
          <a:p>
            <a:pPr algn="ctr"/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925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8164" y="260648"/>
            <a:ext cx="811788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обосновании формирования СЗЗ устанавливаются: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границы и площадь СЗЗ;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мероприятия по защите населения от воздействия выбросов вредных химических примесей в атмосферный воздух и физического воздействия;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функциональное зонирование территории СЗЗ и режим использования различных зон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ЗЗ по замыслу – территория (полоса) специального назначения в черте населенного пункта, вокруг источников неблагоприятного воздействия на окружающую среду, «некий»  пространственный санитарно-эпидемиологический буфер между жилой и производственно-складской зонами.</a:t>
            </a:r>
          </a:p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ПРОТИВОРЕЧИЯ:</a:t>
            </a:r>
          </a:p>
          <a:p>
            <a:r>
              <a:rPr lang="ru-RU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Во-первых.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определению СЗЗ – это объекты, расположенные в черте населенного пункта или близ его границ. Но Налоговый комитет обязует все предприятия, хоть в какой-то мере имеющие воздействие на окружающую среду, вне зависимости от того где они расположены (от категории земель), определить свои СЗЗ и платить в соответствии этим земельный налог по ставкам, предусмотренным действующим законодательством. При этом земли запаса налогообложению вообще не подлежат. Разумеется, негативное воздействие на окружающую среду следует как-то учитывать, где бы то ни было. Но там какие-то другие зоны, не СЗЗ по определению.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6315939"/>
      </p:ext>
    </p:extLst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792D4C1-2860-4EC2-9DFB-9EDF19080095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502688"/>
            <a:ext cx="8100392" cy="535531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39552" y="116632"/>
            <a:ext cx="84249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Во-вторых.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Даже названия проектов по СЗЗ до сих пор формулируются в каждом «дворе» по своим представлениям, порой совершено абсурдным, например, «Проект внутрихозяйственного землеустройства». И тому подобных бесчисленное множество.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Название землеустроительного проекта – «Проект разграничения налогооблагаемой территории санитарно-защитной зоны» отражает цели, задачи и содержание предстоящих работ. И является единственным верным с точки зрения земельного кадастра.</a:t>
            </a:r>
          </a:p>
          <a:p>
            <a:pPr algn="just"/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«Проект определения границ СЗЗ» - это про то, как и с помощью каких работ были рассчитаны эти границы (экологический проект)</a:t>
            </a:r>
          </a:p>
          <a:p>
            <a:pPr algn="just"/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третьих.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Границы СЗЗ на схемах, планах и картах в проектах,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функци-онального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экологического и иных видов зонирования обозначается специальными условными знаками и на местности должны быть закреплены как-то. К сожалению, эта норма абсолютно ни кем не регулируется</a:t>
            </a: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155900"/>
      </p:ext>
    </p:extLst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88640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четвертых.</a:t>
            </a:r>
            <a:r>
              <a:rPr lang="ru-RU" dirty="0"/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это главное. Налогооблагаемая площадь СЗЗ «данного» пользователя тем меньше, чем больше налогоплательщиков в пределах этой СЗЗ расположено. В «идеале» – в районах сплошной жилой застройки. Даже участки перекрытия СЗЗ облагаются налогом в разы меньшим в зависимости от числа «участников перекрытия», хотя очевидно – экологическая ситуация в этих местах вряд ли благоприятнее в разы.  А в районах сплошной жилой застройки и вовсе здорово – за пользование землей в пределах СЗЗ налоги платят жильцы. Абсурдность такого положения - чем хуже, тем лучше – очевидна. Это противоречит сути и смыслу законодательства о налогообложении СЗЗ. Это никак не стимулирует внедрение в производство экологически безопасных технологий и уж тем более благоустройство СЗЗ.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города Усть-Каменогорска свойственна неупорядоченная «комбинация» функциональных зон - жилая застройка соседствует с крупными промышленными объектами и их СЗЗ,  в жилой зоне допускается размещение наземных и подземных гаражей.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Вопрос кого и как защищают санитарно-защитные зоны в застроенной территории ВКО и области Абай остается открытым.</a:t>
            </a:r>
          </a:p>
        </p:txBody>
      </p:sp>
    </p:spTree>
    <p:extLst>
      <p:ext uri="{BB962C8B-B14F-4D97-AF65-F5344CB8AC3E}">
        <p14:creationId xmlns:p14="http://schemas.microsoft.com/office/powerpoint/2010/main" val="3117128662"/>
      </p:ext>
    </p:extLst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144357"/>
            <a:ext cx="860444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/>
              <a:t>ВЫВОДЫ</a:t>
            </a:r>
          </a:p>
          <a:p>
            <a:pPr algn="ctr"/>
            <a:endParaRPr lang="ru-RU" sz="2400" b="1" i="1" dirty="0"/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Целесообразность нормативно-правового обеспечения СЗЗ выражена на данный момент в основном запретительными свойствами.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Характер правовых регламентов и норм землепользования в СЗЗ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формально путаный, непоследовательный и по многим позициям противоречивый: в настоящий момент закон 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Порядок организации, использования и устройства СЗЗ не обеспечен  экономически и потому не имеет обязательного свойства.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Порядок налогообложения земель СЗЗ противоречит идеологии этого замысла, экологически абсурден – экономически выгодно размещение производственных предприятий и их СЗЗ в густонаселенных селитебных районах.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Законодательную базу и экономические возможности решения этой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проблемы следует радикально пересмотреть.</a:t>
            </a:r>
          </a:p>
          <a:p>
            <a:pPr algn="ctr"/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996671549"/>
      </p:ext>
    </p:extLst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!АДМИН\Desktop\ДИПЛОМ ЖАМИЛЯ\Основа\План1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71945"/>
            <a:ext cx="9433048" cy="6906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129900"/>
            <a:ext cx="8604448" cy="830997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Генеральная схема разграничения налогооблагаемой территории СЗЗ</a:t>
            </a:r>
          </a:p>
        </p:txBody>
      </p:sp>
    </p:spTree>
    <p:extLst>
      <p:ext uri="{BB962C8B-B14F-4D97-AF65-F5344CB8AC3E}">
        <p14:creationId xmlns:p14="http://schemas.microsoft.com/office/powerpoint/2010/main" val="397696189"/>
      </p:ext>
    </p:extLst>
  </p:cSld>
  <p:clrMapOvr>
    <a:masterClrMapping/>
  </p:clrMapOvr>
  <p:transition spd="slow">
    <p:wipe dir="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heme/theme1.xml><?xml version="1.0" encoding="utf-8"?>
<a:theme xmlns:a="http://schemas.openxmlformats.org/drawingml/2006/main" name="Обучени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1200</Words>
  <Application>Microsoft Office PowerPoint</Application>
  <PresentationFormat>Экран (4:3)</PresentationFormat>
  <Paragraphs>90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Georgia</vt:lpstr>
      <vt:lpstr>Times New Roman</vt:lpstr>
      <vt:lpstr>Обучение</vt:lpstr>
      <vt:lpstr>«проблемы разработки и внедрения проектов определения границ и разграничения территорий санитарно-защитных производственных объектов в черте г. Усть-Каменогорска ВКО и области Абай»  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2014-05-10T15:42:12Z</dcterms:created>
  <dcterms:modified xsi:type="dcterms:W3CDTF">2024-10-01T12:08:13Z</dcterms:modified>
</cp:coreProperties>
</file>