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83" r:id="rId4"/>
    <p:sldId id="269" r:id="rId5"/>
    <p:sldId id="270" r:id="rId6"/>
    <p:sldId id="273" r:id="rId7"/>
    <p:sldId id="272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01" autoAdjust="0"/>
  </p:normalViewPr>
  <p:slideViewPr>
    <p:cSldViewPr>
      <p:cViewPr>
        <p:scale>
          <a:sx n="74" d="100"/>
          <a:sy n="74" d="100"/>
        </p:scale>
        <p:origin x="-1613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5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9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4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9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8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38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7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4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F291-D637-4D4D-936B-41B6845013AF}" type="datetimeFigureOut">
              <a:rPr lang="ru-RU" smtClean="0"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0483-437A-4CC8-BCE7-623D9762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c-info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ternet.garant.ru/document/redirect/402688811/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интегрированная гис регион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688" y="-1000125"/>
            <a:ext cx="11861801" cy="88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соседними углами 3"/>
          <p:cNvSpPr/>
          <p:nvPr/>
        </p:nvSpPr>
        <p:spPr>
          <a:xfrm rot="5400000">
            <a:off x="1750230" y="3750472"/>
            <a:ext cx="1214446" cy="4714906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effectLst>
            <a:outerShdw blurRad="40000" dist="38100" dir="8520000" sx="101000" sy="101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tabLst>
                <a:tab pos="3943350" algn="l"/>
              </a:tabLst>
              <a:defRPr/>
            </a:pPr>
            <a:r>
              <a:rPr lang="ru-RU" sz="2000" b="1" dirty="0" err="1">
                <a:latin typeface="Arial" pitchFamily="34" charset="0"/>
                <a:cs typeface="Arial" pitchFamily="34" charset="0"/>
              </a:rPr>
              <a:t>Варшанина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Т.П.</a:t>
            </a:r>
          </a:p>
          <a:p>
            <a:pPr>
              <a:tabLst>
                <a:tab pos="3943350" algn="l"/>
              </a:tabLst>
              <a:defRPr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Адыгейский государственный университет</a:t>
            </a:r>
          </a:p>
          <a:p>
            <a:pPr>
              <a:tabLst>
                <a:tab pos="3943350" algn="l"/>
              </a:tabLst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Центр интеллектуальных геоинформационных технологий</a:t>
            </a:r>
          </a:p>
          <a:p>
            <a:pPr>
              <a:tabLst>
                <a:tab pos="394335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385000, г.Майкоп, ул.  Гагарина, 13, каб.206</a:t>
            </a:r>
          </a:p>
          <a:p>
            <a:pPr>
              <a:tabLst>
                <a:tab pos="3943350" algn="l"/>
              </a:tabLs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GEO-VERTEX.RU |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gic-info@yandex.ru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vtp01@yandex,ru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 rot="16200000">
            <a:off x="5464969" y="-1464468"/>
            <a:ext cx="1857375" cy="5500687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 w="57150"/>
          <a:effectLst>
            <a:outerShdw blurRad="50800" dist="63500" dir="12000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tabLst>
                <a:tab pos="5118100" algn="l"/>
              </a:tabLst>
              <a:defRPr/>
            </a:pPr>
            <a:r>
              <a:rPr lang="ru-RU" sz="2800" b="1" dirty="0"/>
              <a:t>ГИС «ПАСПОРТ КЛИМАТИЧЕСКОЙ БЕЗОПАСНОСТИ РЕСПУБЛИКИ АДЫГЕЯ</a:t>
            </a:r>
            <a:r>
              <a:rPr lang="ru-RU" sz="2800" b="1" dirty="0" smtClean="0"/>
              <a:t>»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7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5916613"/>
            <a:ext cx="89376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210300"/>
            <a:ext cx="1609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68111" y="-755595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</a:t>
            </a:r>
            <a:r>
              <a:rPr lang="ru-RU" sz="2000" dirty="0" smtClean="0"/>
              <a:t>–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2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70681"/>
              </p:ext>
            </p:extLst>
          </p:nvPr>
        </p:nvGraphicFramePr>
        <p:xfrm>
          <a:off x="865283" y="4208939"/>
          <a:ext cx="5943600" cy="2308860"/>
        </p:xfrm>
        <a:graphic>
          <a:graphicData uri="http://schemas.openxmlformats.org/drawingml/2006/table">
            <a:tbl>
              <a:tblPr/>
              <a:tblGrid>
                <a:gridCol w="543776"/>
                <a:gridCol w="720820"/>
                <a:gridCol w="720820"/>
                <a:gridCol w="809341"/>
                <a:gridCol w="543776"/>
                <a:gridCol w="809341"/>
                <a:gridCol w="897863"/>
                <a:gridCol w="897863"/>
              </a:tblGrid>
              <a:tr h="247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Пункт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Пункт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Майкоп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Даховская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Гузерипль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Майкоп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Даховская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Гузерипль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+0.046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-0.007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XII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+0.057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+0.032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785172"/>
            <a:ext cx="79928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Изменения и изменчивость климата на Западном Кавказе исследовались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по инструментальным данным за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период с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50" dirty="0" err="1" smtClean="0">
                <a:latin typeface="Times New Roman" pitchFamily="18" charset="0"/>
                <a:cs typeface="Times New Roman" pitchFamily="18" charset="0"/>
              </a:rPr>
              <a:t>Варшанина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, Митусов, 2005). В Адыгее, выявлено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пространственно дифференцированное возрастание температуры воздуха: на равнине – 0,02°С/год, в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горах – от 0,01°С/год, а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к концу периода исследования до 0,007°С/год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Рост среднегодовой температуры воздуха дифференцирован и в годовом </a:t>
            </a:r>
            <a:r>
              <a:rPr lang="ru-RU" sz="16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ходе.</a:t>
            </a:r>
          </a:p>
          <a:p>
            <a:pPr algn="just"/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В низкогорьях повышалась среднемесячная температура холодного периода (ноябрь-март) и наиболее интенсивно в декабре и феврале-апреле. Температура теплого периода, напротив, понижалась. Наблюдалось снижение температуры воздуха в мае, июле, августе и особенно интенсивное в октябре (-0.05°/год).В среднегорьях также отмечался рост температуры холодного периода, наиболее интенсивный в декабре. В теплый период температура понижалась июне-августе и октябре.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Тренды годового хода температуры. Период 1961 -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1988 гг.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1" y="-678471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6986" y="908720"/>
            <a:ext cx="8107363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период с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среднегодовой температуры воздуха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Адыгее связано с возрастанием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температуры холодного периода, особенно в месяцы с переходом через 0°.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температуры воздуха в теплый период происходит только в равнинной части и выражено значительно слабее.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месяцы, переходные от лета к осени и от осени к зиме, отмечается снижение среднемесячной температуры воздуха.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тенденции к понижению температуры теплого периода нарастает по высотным ступеням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Варшанина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Т.П., Митусов Д.В. Климатические ресурсы ландшафтов Республики Адыгея. Майкоп: изд-во Адыгейского госуниверситета, 2005. 237 с.;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Атлас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Республики Адыгея, 2005, М.-Майкоп, Ассоциированный картографический центр, М. 2005, 79 с.).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96445" y="-709016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</a:t>
            </a:r>
            <a:r>
              <a:rPr lang="ru-RU" sz="2000" dirty="0" smtClean="0"/>
              <a:t>–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2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15979"/>
            <a:ext cx="75283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Апробация методов вычисления трендов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климата.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реанализа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исследованы данные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с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1900 по 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Kostianoy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Varshanina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2017).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данных – среднемесячные и среднесуточные данные, рассчитанные по регулярной сетке 1х1° 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NOAA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CIRES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DOE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Разрешение недостаточное для вычисления трендов изменения климата на уровне ландшафтно-климатических районов Адыгеи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изменение климата в 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происходит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потеплением.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1900 г. по 1998 г. – линейный тренд – 0,020°С/10 лет, с 1999 до 2015 г. – линейный тренд (1,2°С/10 лет).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Повышение температуры в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холодную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половину года, при слабом изменении температуры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теплого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периода.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3" y="-574196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81073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Инструментальные данные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(ФГБУ «Северо-Кавказское УГМОС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 1982-2020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линейного тренда методом наименьших квадратов – пакет STATISTICA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:\Форма 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41" y="2444004"/>
            <a:ext cx="5753478" cy="329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7250" y="5784740"/>
            <a:ext cx="6980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Окно модуля мониторинга трендов изменения и изменчивости климата по ландшафтно-климатическим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мезорайонам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9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68112" y="-770572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</a:t>
            </a:r>
            <a:r>
              <a:rPr lang="ru-RU" sz="2000" dirty="0" smtClean="0"/>
              <a:t>–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2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73863"/>
              </p:ext>
            </p:extLst>
          </p:nvPr>
        </p:nvGraphicFramePr>
        <p:xfrm>
          <a:off x="1245736" y="2636912"/>
          <a:ext cx="6031230" cy="2446109"/>
        </p:xfrm>
        <a:graphic>
          <a:graphicData uri="http://schemas.openxmlformats.org/drawingml/2006/table">
            <a:tbl>
              <a:tblPr firstRow="1" firstCol="1" bandRow="1"/>
              <a:tblGrid>
                <a:gridCol w="2049145"/>
                <a:gridCol w="1259840"/>
                <a:gridCol w="1440180"/>
                <a:gridCol w="1282065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Тренд температуры воздуха, °С/10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Майкоп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Даховская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Гузерипль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Среднемесячная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Максимальная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месячная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Минимальная месячная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0,50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8095" y="1555051"/>
            <a:ext cx="698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Линейный тренд многолетнего хода температуры воздуха, °С/10 лет. </a:t>
            </a:r>
            <a:r>
              <a:rPr lang="ru-RU" b="1" dirty="0">
                <a:solidFill>
                  <a:srgbClr val="C00000"/>
                </a:solidFill>
              </a:rPr>
              <a:t>1982–2020</a:t>
            </a:r>
            <a:r>
              <a:rPr lang="ru-RU" b="1" dirty="0"/>
              <a:t> гг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1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38354" y="-716824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8" y="873195"/>
            <a:ext cx="5606609" cy="15621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8" y="2596266"/>
            <a:ext cx="5687228" cy="15621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2" y="4496753"/>
            <a:ext cx="5544820" cy="16111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5948" y="2435295"/>
            <a:ext cx="711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Майкоп.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85054" y="1693110"/>
            <a:ext cx="20961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Повторяемость</a:t>
            </a:r>
          </a:p>
          <a:p>
            <a:r>
              <a:rPr lang="ru-RU" b="1" dirty="0" smtClean="0"/>
              <a:t>аномальных </a:t>
            </a:r>
            <a:r>
              <a:rPr lang="ru-RU" b="1" dirty="0"/>
              <a:t>и экстремальных </a:t>
            </a:r>
            <a:endParaRPr lang="ru-RU" b="1" dirty="0" smtClean="0"/>
          </a:p>
          <a:p>
            <a:r>
              <a:rPr lang="ru-RU" b="1" dirty="0" smtClean="0"/>
              <a:t>среднемесячных </a:t>
            </a:r>
            <a:r>
              <a:rPr lang="ru-RU" b="1" dirty="0"/>
              <a:t>температур воздуха. </a:t>
            </a:r>
            <a:r>
              <a:rPr lang="en-US" b="1" dirty="0">
                <a:solidFill>
                  <a:srgbClr val="C00000"/>
                </a:solidFill>
              </a:rPr>
              <a:t>1982–2020 </a:t>
            </a:r>
            <a:r>
              <a:rPr lang="ru-RU" b="1" dirty="0">
                <a:solidFill>
                  <a:srgbClr val="C00000"/>
                </a:solidFill>
              </a:rPr>
              <a:t>гг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/>
              <a:t>Период климатической изменчивости</a:t>
            </a:r>
          </a:p>
          <a:p>
            <a:r>
              <a:rPr lang="ru-RU" b="1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12 лет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8295" y="4158366"/>
            <a:ext cx="229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Даховская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10790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Гузерипль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56326" y="-755595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2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7137" y="128043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Линейный тренд среднемесячной температуры воздуха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°С/10 лет</a:t>
            </a:r>
            <a:r>
              <a:rPr lang="ru-RU" b="1" dirty="0">
                <a:solidFill>
                  <a:srgbClr val="C00000"/>
                </a:solidFill>
              </a:rPr>
              <a:t>. 1982–2020 </a:t>
            </a:r>
            <a:r>
              <a:rPr lang="ru-RU" b="1" dirty="0"/>
              <a:t>гг</a:t>
            </a:r>
            <a:r>
              <a:rPr lang="ru-RU" b="1" dirty="0" smtClean="0"/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93583"/>
              </p:ext>
            </p:extLst>
          </p:nvPr>
        </p:nvGraphicFramePr>
        <p:xfrm>
          <a:off x="173042" y="2292634"/>
          <a:ext cx="8153046" cy="1345208"/>
        </p:xfrm>
        <a:graphic>
          <a:graphicData uri="http://schemas.openxmlformats.org/drawingml/2006/table">
            <a:tbl>
              <a:tblPr firstRow="1" firstCol="1" bandRow="1"/>
              <a:tblGrid>
                <a:gridCol w="1061956"/>
                <a:gridCol w="579311"/>
                <a:gridCol w="579311"/>
                <a:gridCol w="579311"/>
                <a:gridCol w="579311"/>
                <a:gridCol w="578630"/>
                <a:gridCol w="590371"/>
                <a:gridCol w="504056"/>
                <a:gridCol w="504056"/>
                <a:gridCol w="576064"/>
                <a:gridCol w="648072"/>
                <a:gridCol w="576064"/>
                <a:gridCol w="796533"/>
              </a:tblGrid>
              <a:tr h="25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Пункт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Месяц, ℃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Майкоп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Даховская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-0,16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Гузерипль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807" y="3933056"/>
            <a:ext cx="7456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Линейный тренд среднемесячной температуры воздуха: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Майкоп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пониженные значения в первую половину года и повышенные – во вторую;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Даховская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пониженные значения в зимний период и высокие в теплую половину года;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Гузерипль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низкие значения в зимний период, высокие в летний и переходные сезоны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6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1" y="-678471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31" y="1475592"/>
            <a:ext cx="8107363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основе инструментальных данных установило не выявленные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реанализом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ландшафтно-климатических территориальных единицах региона: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пространственную дифференциацию климатических изменений, резкий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годовом ходе повышения температуры с зимнего на летний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сезон, периодизацию климатических изменений.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низким разрешением в пространственном и временном анализе изменения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 территорий.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свидетельствуют об актуальности формирования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ГИС-системы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инструментального мониторинга и адресного относительно ландшафтно-климатических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мезорайонов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прогнозирования климатических изменений для обеспечения климатической безопасности региона, обоснования и разработки региональной стратегии адаптации к изменчивости и изменениям климата секторов экономики и социальной сферы Адыгеи.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1" y="-678471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19" y="2736502"/>
            <a:ext cx="7066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91679" y="-760553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–повышается влажность почв, формируется дополнительный влагозапа2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стадию экстремального стока при соответствующих гидрометеорологических условиях.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2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4593" y="1398924"/>
            <a:ext cx="85137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81075" indent="36830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–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Распоряжение Министерства природных ресурсов и экологии РФ от 19 мая 2021 г. N 16-р "Об утверждении Типового паспорта климатической безопасности территории субъекта Российской Федерации"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стратегий адаптации к изменчивости и изменениям климата секторов экономики и социальной сферы с оценкой возможных негативных последствий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-климатических воздействий в физико-географических и социально- экономических условиях субъектов Российской Федерации.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1" y="-678471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>
                <a:solidFill>
                  <a:srgbClr val="CC0000"/>
                </a:solidFill>
              </a:rPr>
              <a:t>3</a:t>
            </a:r>
            <a:endParaRPr lang="ru-RU" altLang="ru-RU" sz="1200" b="1" dirty="0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6475"/>
            <a:ext cx="8107363" cy="69249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Ландшафтно-климатическое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территории, соответствующее зональной специфике природной и социально-экономической структуре хозяйственного комплекса субъекта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характера изменения и изменчивости климата в выявленных природно-экономических зонах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 Пространственная инвентаризация климатически уязвимых объектов в выявленных природно-экономических зонах субъекта РФ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предполагаемых сценариев изменения и изменчивости климата в выявленных природно-экономических зонах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Реализация автоматизированного вычисления предполагаемого социально-экономического ущерба от прогнозируемых неблагоприятных климатических изменений.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358775"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19671" y="-678471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 smtClean="0">
                <a:solidFill>
                  <a:srgbClr val="CC0000"/>
                </a:solidFill>
              </a:rPr>
              <a:t>3</a:t>
            </a:r>
            <a:endParaRPr lang="ru-RU" altLang="ru-RU" sz="1200" b="1" dirty="0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6475"/>
            <a:ext cx="8107363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Ландшафтно-климатическое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территории Адыгеи выполнено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инструментальным данным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1900-1999гг.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масштабом пространственно-дифференцирующей роли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средоформирующих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 типу годового хода температуры и осадков, направлению и величине градиентов климатообразующих параметров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 indent="358775"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 smtClean="0">
                <a:solidFill>
                  <a:srgbClr val="CC0000"/>
                </a:solidFill>
              </a:rPr>
              <a:t>4</a:t>
            </a:r>
            <a:endParaRPr lang="ru-RU" altLang="ru-RU" sz="1200" b="1" dirty="0">
              <a:solidFill>
                <a:srgbClr val="CC0000"/>
              </a:solidFill>
            </a:endParaRPr>
          </a:p>
        </p:txBody>
      </p:sp>
      <p:sp>
        <p:nvSpPr>
          <p:cNvPr id="6150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3516" y="612557"/>
            <a:ext cx="3133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Структуроформирующие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«Климат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(фрагмент таблицы)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72907" y="1916832"/>
            <a:ext cx="28083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Обозначения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baseline="-25000" dirty="0" err="1"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градиент температуры среднегодовой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baseline="-25000" dirty="0" err="1"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градиент осадков среднегодовой</a:t>
            </a: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ΣR</a:t>
            </a:r>
            <a:r>
              <a:rPr lang="ru-RU" sz="1400" b="1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годовая сумма осадков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ТГХТ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тип годового хода температуры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годовая амплитуда температуры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ТГХО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тип годового хода осадков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ГХПНВ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годовой ход преобладающего направления ветра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73003"/>
              </p:ext>
            </p:extLst>
          </p:nvPr>
        </p:nvGraphicFramePr>
        <p:xfrm>
          <a:off x="500063" y="692695"/>
          <a:ext cx="5008042" cy="5940539"/>
        </p:xfrm>
        <a:graphic>
          <a:graphicData uri="http://schemas.openxmlformats.org/drawingml/2006/table">
            <a:tbl>
              <a:tblPr firstRow="1" firstCol="1" bandRow="1"/>
              <a:tblGrid>
                <a:gridCol w="1127410"/>
                <a:gridCol w="1127410"/>
                <a:gridCol w="556328"/>
                <a:gridCol w="1098447"/>
                <a:gridCol w="1098447"/>
              </a:tblGrid>
              <a:tr h="117502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Пространственная 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детали-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Используемые показатели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2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климатические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других компонентов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757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Зона преобладания: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иркуляционного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фактора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Макро-клиимат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050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&lt;5,5°/100км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050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&lt;800мм/100км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06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динамической трансформации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050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&gt;5,5°/100км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ru-RU" sz="1050" baseline="-25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&gt;800мм/100км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2118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Зона преобладания циркуляционного фактора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Сектор: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1)влияния умеренно-континентального воздуха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Сектор-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климат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ГАТ - &gt;26°С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ΣR</a:t>
                      </a:r>
                      <a:r>
                        <a:rPr lang="ru-RU" sz="105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&lt; 550мм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ТГХТ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континен-тальный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ТГХО </a:t>
                      </a:r>
                      <a:r>
                        <a:rPr lang="ru-RU" sz="105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континен-тальный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ГХПНВ -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Расстояние до морских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побере-жий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Морфоструктуры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тепло/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влагоне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-сущие потоки, высота над.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у.м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32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 переходный от морского к континентальному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ГАТ – 23-26°С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ΣR</a:t>
                      </a:r>
                      <a:r>
                        <a:rPr lang="ru-RU" sz="105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550-920мм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ТГХТ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континен-тальный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ТГХО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континен-тальный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05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ГХПНВ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143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3) </a:t>
                      </a:r>
                      <a:r>
                        <a:rPr lang="ru-RU" sz="105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преоблада-ющего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влияния черноморского воздуха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ГАТ – 19-23°С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ΣR</a:t>
                      </a:r>
                      <a:r>
                        <a:rPr lang="ru-RU" sz="105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- 720-1300мм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ТГХТ – морской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ТГХО – морской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ГХПНВ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89" marR="30589" marT="6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535219" y="-740635"/>
            <a:ext cx="5786479" cy="8641910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 smtClean="0">
                <a:solidFill>
                  <a:srgbClr val="CC0000"/>
                </a:solidFill>
              </a:rPr>
              <a:t>3</a:t>
            </a:r>
            <a:endParaRPr lang="ru-RU" altLang="ru-RU" sz="1200" b="1" dirty="0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pic>
        <p:nvPicPr>
          <p:cNvPr id="8" name="Объект 3" descr="E:\Влад\Карты паспорт\районирование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4" y="977067"/>
            <a:ext cx="3984750" cy="5055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Рисунок 8" descr="E:\Влад\Карты паспорт\Векторы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19484"/>
            <a:ext cx="3960440" cy="47860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77164" y="6032237"/>
            <a:ext cx="3984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Климатическое районирование Западного Кавказа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5" y="594928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Климаторазделы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высотных поясов Адыгеи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91679" y="-760553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–повышается влажность почв, формируется дополнительный влагозапа2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стадию экстремального стока при соответствующих гидрометеорологических условиях.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 dirty="0" smtClean="0">
                <a:solidFill>
                  <a:srgbClr val="CC0000"/>
                </a:solidFill>
              </a:rPr>
              <a:t>2</a:t>
            </a:r>
            <a:endParaRPr lang="ru-RU" altLang="ru-RU" sz="1200" b="1" dirty="0">
              <a:solidFill>
                <a:srgbClr val="CC0000"/>
              </a:solidFill>
            </a:endParaRPr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r="8814" b="11680"/>
          <a:stretch/>
        </p:blipFill>
        <p:spPr bwMode="auto">
          <a:xfrm>
            <a:off x="341783" y="538537"/>
            <a:ext cx="8244407" cy="5112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030" y="5357813"/>
            <a:ext cx="792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предметной области подсистемы «Климат».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класса «район».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Аналогичные модели разработаны для описания классов «сектор», «высотный пояс».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391679" y="-797608"/>
            <a:ext cx="5786479" cy="8786874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dirty="0"/>
              <a:t>Формирование паводков – сложный ландшафтно-гидрологический процесс. </a:t>
            </a:r>
          </a:p>
          <a:p>
            <a:pPr>
              <a:defRPr/>
            </a:pPr>
            <a:r>
              <a:rPr lang="ru-RU" sz="2000" dirty="0"/>
              <a:t>Включает 1) стадию формирования условий для экстремально интенсивного стока –повышается влажность почв, формируется дополнительный влагозапа2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стадию экстремального стока при соответствующих гидрометеорологических условиях.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5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7174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571500" y="1006475"/>
            <a:ext cx="8107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79500" indent="36036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0623" r="13863" b="15439"/>
          <a:stretch/>
        </p:blipFill>
        <p:spPr bwMode="auto">
          <a:xfrm>
            <a:off x="2195736" y="3429000"/>
            <a:ext cx="4469447" cy="315468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10340" r="27356" b="14589"/>
          <a:stretch/>
        </p:blipFill>
        <p:spPr bwMode="auto">
          <a:xfrm>
            <a:off x="0" y="740689"/>
            <a:ext cx="4893469" cy="4038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0058" r="14694" b="15722"/>
          <a:stretch/>
        </p:blipFill>
        <p:spPr bwMode="auto">
          <a:xfrm>
            <a:off x="4141450" y="541860"/>
            <a:ext cx="4823433" cy="3345180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0459" y="4653136"/>
            <a:ext cx="374194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Логическая схема базы данных подсистемы «Климат»</a:t>
            </a:r>
          </a:p>
        </p:txBody>
      </p:sp>
    </p:spTree>
    <p:extLst>
      <p:ext uri="{BB962C8B-B14F-4D97-AF65-F5344CB8AC3E}">
        <p14:creationId xmlns:p14="http://schemas.microsoft.com/office/powerpoint/2010/main" val="7268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WorK\Работа\Иллюстрации в РГО\ку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57813"/>
            <a:ext cx="132556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 flipH="1">
            <a:off x="1440835" y="-740635"/>
            <a:ext cx="5786479" cy="8641910"/>
          </a:xfrm>
          <a:prstGeom prst="round2SameRect">
            <a:avLst/>
          </a:prstGeom>
          <a:solidFill>
            <a:schemeClr val="bg1">
              <a:alpha val="81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marL="1079500" defTabSz="89535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4" name="Picture 2" descr="C:\_WorK\Работа\Иллюстрации в РГО\борд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20"/>
          <p:cNvSpPr txBox="1">
            <a:spLocks noChangeArrowheads="1"/>
          </p:cNvSpPr>
          <p:nvPr/>
        </p:nvSpPr>
        <p:spPr bwMode="auto">
          <a:xfrm>
            <a:off x="0" y="142875"/>
            <a:ext cx="500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1200" b="1">
                <a:solidFill>
                  <a:srgbClr val="CC0000"/>
                </a:solidFill>
              </a:rPr>
              <a:t>3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5126" name="TextBox 21"/>
          <p:cNvSpPr txBox="1">
            <a:spLocks noChangeArrowheads="1"/>
          </p:cNvSpPr>
          <p:nvPr/>
        </p:nvSpPr>
        <p:spPr bwMode="auto">
          <a:xfrm>
            <a:off x="857250" y="71438"/>
            <a:ext cx="80724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100" i="1" dirty="0">
                <a:latin typeface="Calibri" pitchFamily="34" charset="0"/>
              </a:rPr>
              <a:t>Интеллектуальные технологии </a:t>
            </a:r>
            <a:r>
              <a:rPr lang="ru-RU" altLang="ru-RU" sz="1100" i="1" dirty="0" smtClean="0">
                <a:latin typeface="Calibri" pitchFamily="34" charset="0"/>
              </a:rPr>
              <a:t>Т.П</a:t>
            </a:r>
            <a:r>
              <a:rPr lang="ru-RU" altLang="ru-RU" sz="1100" i="1" dirty="0">
                <a:latin typeface="Calibri" pitchFamily="34" charset="0"/>
              </a:rPr>
              <a:t>. </a:t>
            </a:r>
            <a:r>
              <a:rPr lang="ru-RU" altLang="ru-RU" sz="1100" i="1" dirty="0" err="1">
                <a:latin typeface="Calibri" pitchFamily="34" charset="0"/>
              </a:rPr>
              <a:t>Варшанина</a:t>
            </a:r>
            <a:r>
              <a:rPr lang="ru-RU" altLang="ru-RU" sz="1100" i="1" dirty="0">
                <a:latin typeface="Calibri" pitchFamily="34" charset="0"/>
              </a:rPr>
              <a:t>, ЦИГИТ  ФГОУ  ВПО АГУ</a:t>
            </a:r>
            <a:endParaRPr lang="ru-RU" altLang="ru-RU" sz="1100" b="1" dirty="0"/>
          </a:p>
        </p:txBody>
      </p:sp>
      <p:pic>
        <p:nvPicPr>
          <p:cNvPr id="11" name="Рисунок 10" descr="E:\Влад\Карты паспорт\Ландшафтно-климатически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" y="712400"/>
            <a:ext cx="5475802" cy="5524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84167" y="2708920"/>
            <a:ext cx="2570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площадью 7,8 тыс. кв. км выделено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ландшафтно-климатических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мезорайонов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определено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подрайонов.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5709" y="1205099"/>
            <a:ext cx="23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Ландшафтно-климатическое районирование Адыгеи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1380</Words>
  <Application>Microsoft Office PowerPoint</Application>
  <PresentationFormat>Экран (4:3)</PresentationFormat>
  <Paragraphs>319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ГИС «ПАСПОРТ КЛИМАТИЧЕСКОЙ БЕЗОПАСНОСТИ РЕСПУБЛИКИ АДЫГЕЯ»</dc:title>
  <dc:creator>user</dc:creator>
  <cp:lastModifiedBy>User</cp:lastModifiedBy>
  <cp:revision>40</cp:revision>
  <dcterms:created xsi:type="dcterms:W3CDTF">2024-09-30T08:14:57Z</dcterms:created>
  <dcterms:modified xsi:type="dcterms:W3CDTF">2024-10-01T11:50:35Z</dcterms:modified>
</cp:coreProperties>
</file>